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3.xml" ContentType="application/vnd.openxmlformats-officedocument.presentationml.notesSlide+xml"/>
  <Override PartName="/ppt/tags/tag2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3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5" r:id="rId1"/>
  </p:sldMasterIdLst>
  <p:notesMasterIdLst>
    <p:notesMasterId r:id="rId66"/>
  </p:notesMasterIdLst>
  <p:handoutMasterIdLst>
    <p:handoutMasterId r:id="rId67"/>
  </p:handoutMasterIdLst>
  <p:sldIdLst>
    <p:sldId id="2740" r:id="rId2"/>
    <p:sldId id="2990" r:id="rId3"/>
    <p:sldId id="2991" r:id="rId4"/>
    <p:sldId id="2992" r:id="rId5"/>
    <p:sldId id="2993" r:id="rId6"/>
    <p:sldId id="2994" r:id="rId7"/>
    <p:sldId id="2995" r:id="rId8"/>
    <p:sldId id="2996" r:id="rId9"/>
    <p:sldId id="2997" r:id="rId10"/>
    <p:sldId id="2998" r:id="rId11"/>
    <p:sldId id="2999" r:id="rId12"/>
    <p:sldId id="3000" r:id="rId13"/>
    <p:sldId id="3001" r:id="rId14"/>
    <p:sldId id="3002" r:id="rId15"/>
    <p:sldId id="3003" r:id="rId16"/>
    <p:sldId id="3004" r:id="rId17"/>
    <p:sldId id="3005" r:id="rId18"/>
    <p:sldId id="3006" r:id="rId19"/>
    <p:sldId id="3007" r:id="rId20"/>
    <p:sldId id="3008" r:id="rId21"/>
    <p:sldId id="3009" r:id="rId22"/>
    <p:sldId id="3010" r:id="rId23"/>
    <p:sldId id="3011" r:id="rId24"/>
    <p:sldId id="3012" r:id="rId25"/>
    <p:sldId id="3013" r:id="rId26"/>
    <p:sldId id="3014" r:id="rId27"/>
    <p:sldId id="3015" r:id="rId28"/>
    <p:sldId id="3016" r:id="rId29"/>
    <p:sldId id="3017" r:id="rId30"/>
    <p:sldId id="3018" r:id="rId31"/>
    <p:sldId id="3019" r:id="rId32"/>
    <p:sldId id="3020" r:id="rId33"/>
    <p:sldId id="3021" r:id="rId34"/>
    <p:sldId id="3022" r:id="rId35"/>
    <p:sldId id="3023" r:id="rId36"/>
    <p:sldId id="3024" r:id="rId37"/>
    <p:sldId id="2984" r:id="rId38"/>
    <p:sldId id="2917" r:id="rId39"/>
    <p:sldId id="2866" r:id="rId40"/>
    <p:sldId id="2985" r:id="rId41"/>
    <p:sldId id="2918" r:id="rId42"/>
    <p:sldId id="2792" r:id="rId43"/>
    <p:sldId id="2920" r:id="rId44"/>
    <p:sldId id="2055" r:id="rId45"/>
    <p:sldId id="2940" r:id="rId46"/>
    <p:sldId id="2941" r:id="rId47"/>
    <p:sldId id="2056" r:id="rId48"/>
    <p:sldId id="2942" r:id="rId49"/>
    <p:sldId id="2791" r:id="rId50"/>
    <p:sldId id="2890" r:id="rId51"/>
    <p:sldId id="2986" r:id="rId52"/>
    <p:sldId id="2891" r:id="rId53"/>
    <p:sldId id="2987" r:id="rId54"/>
    <p:sldId id="2816" r:id="rId55"/>
    <p:sldId id="2988" r:id="rId56"/>
    <p:sldId id="2921" r:id="rId57"/>
    <p:sldId id="2943" r:id="rId58"/>
    <p:sldId id="2983" r:id="rId59"/>
    <p:sldId id="2407" r:id="rId60"/>
    <p:sldId id="2857" r:id="rId61"/>
    <p:sldId id="2872" r:id="rId62"/>
    <p:sldId id="2057" r:id="rId63"/>
    <p:sldId id="2863" r:id="rId64"/>
    <p:sldId id="2864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895B"/>
    <a:srgbClr val="F3753F"/>
    <a:srgbClr val="F37440"/>
    <a:srgbClr val="F3E9D5"/>
    <a:srgbClr val="738260"/>
    <a:srgbClr val="788965"/>
    <a:srgbClr val="D0D0D0"/>
    <a:srgbClr val="D3D3D3"/>
    <a:srgbClr val="D8D8D8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17"/>
    <p:restoredTop sz="96234"/>
  </p:normalViewPr>
  <p:slideViewPr>
    <p:cSldViewPr snapToGrid="0" snapToObjects="1">
      <p:cViewPr varScale="1">
        <p:scale>
          <a:sx n="178" d="100"/>
          <a:sy n="178" d="100"/>
        </p:scale>
        <p:origin x="176" y="248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-1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143" d="100"/>
          <a:sy n="143" d="100"/>
        </p:scale>
        <p:origin x="6760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87AE45-7D9C-AF4B-9127-07A37BCC0B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4BF13-FEF8-6847-BD1B-D751112DA7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69856-63EF-664B-B6D1-4347CEFEB312}" type="datetimeFigureOut">
              <a:rPr lang="en-US" smtClean="0">
                <a:latin typeface="Arial Regular"/>
              </a:rPr>
              <a:t>5/8/24</a:t>
            </a:fld>
            <a:endParaRPr lang="en-US">
              <a:latin typeface="Arial Regular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FBDD7-16D6-054A-8A98-281A3B7C5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406F2-82FA-EB49-BDED-F186357D5D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CF472-C139-3E41-873F-842C077DA286}" type="slidenum">
              <a:rPr lang="en-US" smtClean="0">
                <a:latin typeface="Arial Regular"/>
              </a:rPr>
              <a:t>‹#›</a:t>
            </a:fld>
            <a:endParaRPr lang="en-US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682926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C7103FDF-5845-2441-8890-D723FF5A85D0}" type="datetimeFigureOut">
              <a:rPr lang="en-US" smtClean="0"/>
              <a:pPr/>
              <a:t>5/8/24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FDCFA53-E6C0-FD4E-82A8-4284543D79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010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9565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1960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02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432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35193-C05C-4279-8845-E59698DB81F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47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1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31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30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21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52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06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Walking Arizona: February 2018">
            <a:extLst>
              <a:ext uri="{FF2B5EF4-FFF2-40B4-BE49-F238E27FC236}">
                <a16:creationId xmlns:a16="http://schemas.microsoft.com/office/drawing/2014/main" id="{D8F90751-B32F-D8F2-CF56-9AC67B111DF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528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CE69F076-E5A4-8649-9256-A017674C4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6741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1FF28EB-1C03-C244-8DB5-F43F19BFA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08199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4A33F0C-2A4A-C44C-8AED-C993C2AD44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9657" y="3683276"/>
            <a:ext cx="3273426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4FAB04-B57D-404F-994F-1800028DAD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86741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FCC7F69-FFA1-3542-890F-D40A1F2C95C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07246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</a:defRPr>
            </a:lvl1pPr>
          </a:lstStyle>
          <a:p>
            <a:r>
              <a:rPr lang="en-US"/>
              <a:t>Drag image here or click the icon to prompt image insert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35A66D-ABBD-FD48-B00D-86E260F011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29657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</a:defRPr>
            </a:lvl1pPr>
          </a:lstStyle>
          <a:p>
            <a:r>
              <a:rPr lang="en-US"/>
              <a:t>Drag image here or click the icon to prompt image insert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96DDA35-21BC-254F-BE07-6B2D68F127A2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587375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779E0CB-EA55-D645-8276-3397462D86F4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4208089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76E58CC-E290-3741-9EE5-12B900DC062A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7829658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F0A7E6C-F96D-174D-AA27-A836523FA9D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2130055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 process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pieren 6">
            <a:extLst>
              <a:ext uri="{FF2B5EF4-FFF2-40B4-BE49-F238E27FC236}">
                <a16:creationId xmlns:a16="http://schemas.microsoft.com/office/drawing/2014/main" id="{0E350D8E-F3C0-CA4B-AAEA-810E02ADAD8E}"/>
              </a:ext>
            </a:extLst>
          </p:cNvPr>
          <p:cNvGrpSpPr/>
          <p:nvPr userDrawn="1"/>
        </p:nvGrpSpPr>
        <p:grpSpPr>
          <a:xfrm>
            <a:off x="587877" y="2056686"/>
            <a:ext cx="10480915" cy="4148046"/>
            <a:chOff x="540000" y="1618968"/>
            <a:chExt cx="11263321" cy="4457700"/>
          </a:xfrm>
        </p:grpSpPr>
        <p:grpSp>
          <p:nvGrpSpPr>
            <p:cNvPr id="72" name="TIMELINE">
              <a:extLst>
                <a:ext uri="{FF2B5EF4-FFF2-40B4-BE49-F238E27FC236}">
                  <a16:creationId xmlns:a16="http://schemas.microsoft.com/office/drawing/2014/main" id="{C1D6EE86-9A6C-0F45-BE85-2AFA67CD214C}"/>
                </a:ext>
              </a:extLst>
            </p:cNvPr>
            <p:cNvGrpSpPr/>
            <p:nvPr/>
          </p:nvGrpSpPr>
          <p:grpSpPr bwMode="gray">
            <a:xfrm>
              <a:off x="540000" y="3591297"/>
              <a:ext cx="11263321" cy="520049"/>
              <a:chOff x="540000" y="3400125"/>
              <a:chExt cx="11263321" cy="520049"/>
            </a:xfrm>
          </p:grpSpPr>
          <p:sp>
            <p:nvSpPr>
              <p:cNvPr id="79" name="Arrow 1">
                <a:extLst>
                  <a:ext uri="{FF2B5EF4-FFF2-40B4-BE49-F238E27FC236}">
                    <a16:creationId xmlns:a16="http://schemas.microsoft.com/office/drawing/2014/main" id="{6CBC12B2-7E56-1845-BB60-CFBF613637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540000" y="3400126"/>
                <a:ext cx="2088517" cy="520048"/>
              </a:xfrm>
              <a:prstGeom prst="homePlate">
                <a:avLst>
                  <a:gd name="adj" fmla="val 36314"/>
                </a:avLst>
              </a:prstGeom>
              <a:solidFill>
                <a:schemeClr val="tx1">
                  <a:lumMod val="20000"/>
                  <a:lumOff val="8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1</a:t>
                </a:r>
              </a:p>
            </p:txBody>
          </p:sp>
          <p:sp>
            <p:nvSpPr>
              <p:cNvPr id="80" name="Arrow 2">
                <a:extLst>
                  <a:ext uri="{FF2B5EF4-FFF2-40B4-BE49-F238E27FC236}">
                    <a16:creationId xmlns:a16="http://schemas.microsoft.com/office/drawing/2014/main" id="{B4A6569F-2922-DF4A-B892-DEACBC59565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2374960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40000"/>
                  <a:lumOff val="6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2</a:t>
                </a:r>
              </a:p>
            </p:txBody>
          </p:sp>
          <p:sp>
            <p:nvSpPr>
              <p:cNvPr id="81" name="Arrow 3">
                <a:extLst>
                  <a:ext uri="{FF2B5EF4-FFF2-40B4-BE49-F238E27FC236}">
                    <a16:creationId xmlns:a16="http://schemas.microsoft.com/office/drawing/2014/main" id="{46B5FD33-6012-3B48-AD49-306382B33E7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420992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60000"/>
                  <a:lumOff val="4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3</a:t>
                </a:r>
              </a:p>
            </p:txBody>
          </p:sp>
          <p:sp>
            <p:nvSpPr>
              <p:cNvPr id="82" name="Arrow 4">
                <a:extLst>
                  <a:ext uri="{FF2B5EF4-FFF2-40B4-BE49-F238E27FC236}">
                    <a16:creationId xmlns:a16="http://schemas.microsoft.com/office/drawing/2014/main" id="{4BBD97CF-C378-C447-97A9-6453F083952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604488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4</a:t>
                </a:r>
              </a:p>
            </p:txBody>
          </p:sp>
          <p:sp>
            <p:nvSpPr>
              <p:cNvPr id="83" name="Arrow 5">
                <a:extLst>
                  <a:ext uri="{FF2B5EF4-FFF2-40B4-BE49-F238E27FC236}">
                    <a16:creationId xmlns:a16="http://schemas.microsoft.com/office/drawing/2014/main" id="{4E377499-6375-3D42-B65B-67CCC1FE40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7879844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75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5</a:t>
                </a:r>
              </a:p>
            </p:txBody>
          </p:sp>
          <p:sp>
            <p:nvSpPr>
              <p:cNvPr id="84" name="Arrow 6">
                <a:extLst>
                  <a:ext uri="{FF2B5EF4-FFF2-40B4-BE49-F238E27FC236}">
                    <a16:creationId xmlns:a16="http://schemas.microsoft.com/office/drawing/2014/main" id="{F89FBF72-02DE-CB41-B801-D1CD5371B60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9714804" y="3400125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2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6</a:t>
                </a:r>
              </a:p>
            </p:txBody>
          </p:sp>
        </p:grpSp>
        <p:sp>
          <p:nvSpPr>
            <p:cNvPr id="73" name="Line">
              <a:extLst>
                <a:ext uri="{FF2B5EF4-FFF2-40B4-BE49-F238E27FC236}">
                  <a16:creationId xmlns:a16="http://schemas.microsoft.com/office/drawing/2014/main" id="{B61DAF7C-F5FA-CA4D-9673-327185B46F53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540000" y="1618968"/>
              <a:ext cx="0" cy="1704203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4" name="Line">
              <a:extLst>
                <a:ext uri="{FF2B5EF4-FFF2-40B4-BE49-F238E27FC236}">
                  <a16:creationId xmlns:a16="http://schemas.microsoft.com/office/drawing/2014/main" id="{E9B19F07-92B6-5C42-ABB9-F674CE75A242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2374962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5" name="Line">
              <a:extLst>
                <a:ext uri="{FF2B5EF4-FFF2-40B4-BE49-F238E27FC236}">
                  <a16:creationId xmlns:a16="http://schemas.microsoft.com/office/drawing/2014/main" id="{35FCBCBC-F2B9-3543-A9DD-F8CD7B74C5D1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4209922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6" name="Line">
              <a:extLst>
                <a:ext uri="{FF2B5EF4-FFF2-40B4-BE49-F238E27FC236}">
                  <a16:creationId xmlns:a16="http://schemas.microsoft.com/office/drawing/2014/main" id="{68DD63D8-FB93-F845-B7A1-AC1EF3EADD6F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7879844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7" name="Line">
              <a:extLst>
                <a:ext uri="{FF2B5EF4-FFF2-40B4-BE49-F238E27FC236}">
                  <a16:creationId xmlns:a16="http://schemas.microsoft.com/office/drawing/2014/main" id="{20FC4EF6-A10C-9A46-B66D-5AE14AA1F8B9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6044883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8" name="Line">
              <a:extLst>
                <a:ext uri="{FF2B5EF4-FFF2-40B4-BE49-F238E27FC236}">
                  <a16:creationId xmlns:a16="http://schemas.microsoft.com/office/drawing/2014/main" id="{B53E7C68-5F8A-074A-8FEF-5E5D36086A2B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9714804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107375-C0EA-E340-A9AC-A77865E20F6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78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6F15CF82-2CD0-2E4F-B34F-AC86E00A5A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41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F4B466D3-DE16-C74A-9FA5-31292178F9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204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7" name="Text Placeholder 3">
            <a:extLst>
              <a:ext uri="{FF2B5EF4-FFF2-40B4-BE49-F238E27FC236}">
                <a16:creationId xmlns:a16="http://schemas.microsoft.com/office/drawing/2014/main" id="{AD72481F-6EA1-0D47-A9D4-5D946615D3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150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3052959B-018D-4545-8E2B-93429D9EB3F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313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9" name="Text Placeholder 3">
            <a:extLst>
              <a:ext uri="{FF2B5EF4-FFF2-40B4-BE49-F238E27FC236}">
                <a16:creationId xmlns:a16="http://schemas.microsoft.com/office/drawing/2014/main" id="{639A20CE-0D6D-EA4E-997F-B0B0A659F9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76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85" name="Text Placeholder 12">
            <a:extLst>
              <a:ext uri="{FF2B5EF4-FFF2-40B4-BE49-F238E27FC236}">
                <a16:creationId xmlns:a16="http://schemas.microsoft.com/office/drawing/2014/main" id="{03E96EA5-1DA7-594B-95A9-739E8D4F5F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40852881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C7F7CF2-A577-2546-9316-0CC2160E4A6F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F2EC81-72AE-A74F-A934-235E12C98EA9}"/>
              </a:ext>
            </a:extLst>
          </p:cNvPr>
          <p:cNvSpPr/>
          <p:nvPr userDrawn="1"/>
        </p:nvSpPr>
        <p:spPr>
          <a:xfrm>
            <a:off x="439386" y="6377048"/>
            <a:ext cx="415389" cy="3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31912-DD3F-DA41-B87E-CFF4C88B787B}"/>
              </a:ext>
            </a:extLst>
          </p:cNvPr>
          <p:cNvSpPr/>
          <p:nvPr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A93CFA-D12D-1748-9E4C-3BBC9D29AA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0774" y="5441338"/>
            <a:ext cx="1787250" cy="3393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0299BF-3553-784B-AB74-5F461FA0CDB4}"/>
              </a:ext>
            </a:extLst>
          </p:cNvPr>
          <p:cNvSpPr txBox="1"/>
          <p:nvPr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0">
                <a:solidFill>
                  <a:schemeClr val="accent1"/>
                </a:solidFill>
              </a:rPr>
              <a:t>Thank you.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A0EDCA-D6E9-4749-ADC1-6D9106036384}"/>
              </a:ext>
            </a:extLst>
          </p:cNvPr>
          <p:cNvSpPr txBox="1"/>
          <p:nvPr/>
        </p:nvSpPr>
        <p:spPr>
          <a:xfrm>
            <a:off x="-3200" y="5992626"/>
            <a:ext cx="12195200" cy="294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©2018 Teradata</a:t>
            </a:r>
            <a:endParaRPr lang="en-US" sz="1000" b="1">
              <a:solidFill>
                <a:schemeClr val="bg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A011A7-DFB2-DB44-9E1C-CC59AB0FCB81}"/>
              </a:ext>
            </a:extLst>
          </p:cNvPr>
          <p:cNvSpPr/>
          <p:nvPr userDrawn="1"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0CA0D1-A0A5-134A-8AB5-0B7C7F583103}"/>
              </a:ext>
            </a:extLst>
          </p:cNvPr>
          <p:cNvSpPr txBox="1"/>
          <p:nvPr userDrawn="1"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>
                <a:solidFill>
                  <a:schemeClr val="accent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4028066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gu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 sz="1867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0" y="3035047"/>
            <a:ext cx="12192000" cy="787908"/>
          </a:xfrm>
          <a:solidFill>
            <a:schemeClr val="accent1">
              <a:alpha val="90000"/>
            </a:schemeClr>
          </a:solidFill>
        </p:spPr>
        <p:txBody>
          <a:bodyPr wrap="square" lIns="182880" tIns="182880" rIns="182880" bIns="182880" anchor="ctr" anchorCtr="0">
            <a:spAutoFit/>
          </a:bodyPr>
          <a:lstStyle>
            <a:lvl1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tabLst/>
              <a:defRPr sz="3200" b="1">
                <a:solidFill>
                  <a:schemeClr val="bg1"/>
                </a:solidFill>
              </a:defRPr>
            </a:lvl1pPr>
            <a:lvl2pPr marL="0" indent="0" algn="ctr">
              <a:lnSpc>
                <a:spcPct val="85000"/>
              </a:lnSpc>
              <a:spcBef>
                <a:spcPts val="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2400" b="1">
                <a:solidFill>
                  <a:schemeClr val="bg1"/>
                </a:solidFill>
              </a:defRPr>
            </a:lvl2pPr>
            <a:lvl3pPr marL="0" indent="0" algn="ctr">
              <a:lnSpc>
                <a:spcPct val="85000"/>
              </a:lnSpc>
              <a:spcBef>
                <a:spcPts val="80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1">
                <a:solidFill>
                  <a:schemeClr val="bg1"/>
                </a:solidFill>
              </a:defRPr>
            </a:lvl3pPr>
            <a:lvl4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4pPr>
            <a:lvl5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5pPr>
            <a:lvl6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6pPr>
            <a:lvl7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7pPr>
            <a:lvl8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8pPr>
            <a:lvl9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4361870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454273"/>
            <a:ext cx="4114800" cy="16927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264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FB5B278-83B7-3046-8766-F3AC294D9E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5421" y="119999"/>
            <a:ext cx="10515600" cy="71529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CB34F34-D933-FF46-BAD3-AA030BFB1D7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973015"/>
            <a:ext cx="6988175" cy="523728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4081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B206701-FB2B-2243-9AF5-4D541356F370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9C70DF3-C46A-0C4F-9EE9-A292209A159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600200"/>
            <a:ext cx="6988175" cy="46101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6987433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2D2736-BFBA-BB47-995A-EF5AB50AE8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55013" y="293688"/>
            <a:ext cx="3532187" cy="625475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</p:spTree>
    <p:extLst>
      <p:ext uri="{BB962C8B-B14F-4D97-AF65-F5344CB8AC3E}">
        <p14:creationId xmlns:p14="http://schemas.microsoft.com/office/powerpoint/2010/main" val="793727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EBE8CA-3E13-334A-A201-6659DA8D816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7375" y="914400"/>
            <a:ext cx="11331909" cy="52959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6577" y="79997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</a:p>
        </p:txBody>
      </p:sp>
    </p:spTree>
    <p:extLst>
      <p:ext uri="{BB962C8B-B14F-4D97-AF65-F5344CB8AC3E}">
        <p14:creationId xmlns:p14="http://schemas.microsoft.com/office/powerpoint/2010/main" val="4195313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78D16A-296F-504C-9993-61D85954447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7375" y="1254369"/>
            <a:ext cx="5007082" cy="4955931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724D81-F1E9-6F46-B84C-B7FD3F439A5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096000" y="1301262"/>
            <a:ext cx="5007082" cy="490847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8202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29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6B53C7-6C8A-EF4D-991C-96328DBE6FA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788" y="1301262"/>
            <a:ext cx="11066950" cy="490903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30703"/>
            <a:ext cx="11020058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9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2 Columns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876AF9-4E67-6742-A567-9D6633A6E7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095999" y="1383322"/>
            <a:ext cx="5010912" cy="48269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88B4DA-5AC5-7B4B-BB18-DF4B84C5309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5788" y="1383323"/>
            <a:ext cx="5010912" cy="48269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1311" y="130704"/>
            <a:ext cx="10515600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28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ACDF3-7909-7F4D-9ED4-6F2AFF5FE89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71B82E3-D306-D645-8BF6-703EE52D6634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208144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256D42C-B49D-8445-B1DA-DD261C5504E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7829657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accent2"/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accent2"/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DBF9AF2-FEB3-7349-9371-958557A5E5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213987E-622A-AB46-832A-1833AAF9D7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08254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69AF3B-2FA6-3642-B6BE-BC6255BD16B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29133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</p:spTree>
    <p:extLst>
      <p:ext uri="{BB962C8B-B14F-4D97-AF65-F5344CB8AC3E}">
        <p14:creationId xmlns:p14="http://schemas.microsoft.com/office/powerpoint/2010/main" val="291753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56FA7-97CD-CC44-A8FE-03ECA54A4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750" y="212738"/>
            <a:ext cx="11049203" cy="71529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AB083E24-8154-9543-A6CC-28C5F5B3C69F}"/>
              </a:ext>
            </a:extLst>
          </p:cNvPr>
          <p:cNvSpPr txBox="1">
            <a:spLocks/>
          </p:cNvSpPr>
          <p:nvPr/>
        </p:nvSpPr>
        <p:spPr>
          <a:xfrm>
            <a:off x="87720" y="6540193"/>
            <a:ext cx="328449" cy="25160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50" b="0" i="0" kern="1200" smtClean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50" b="0" i="0" kern="120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5ADBA48-0344-6447-B080-904752F0B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482" y="1131277"/>
            <a:ext cx="10971472" cy="53156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30761E-1058-AE46-808B-05F1BF8A8B23}"/>
              </a:ext>
            </a:extLst>
          </p:cNvPr>
          <p:cNvSpPr/>
          <p:nvPr userDrawn="1"/>
        </p:nvSpPr>
        <p:spPr>
          <a:xfrm>
            <a:off x="165451" y="6593503"/>
            <a:ext cx="171522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fld id="{233707B4-AEDC-BC43-B2A3-31B9137B1060}" type="slidenum">
              <a:rPr lang="en-US" sz="1100" smtClean="0">
                <a:solidFill>
                  <a:schemeClr val="accent1"/>
                </a:solidFill>
              </a:rPr>
              <a:pPr/>
              <a:t>‹#›</a:t>
            </a:fld>
            <a:endParaRPr lang="en-US" sz="11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53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8" r:id="rId2"/>
    <p:sldLayoutId id="2147483769" r:id="rId3"/>
    <p:sldLayoutId id="2147483774" r:id="rId4"/>
    <p:sldLayoutId id="2147483794" r:id="rId5"/>
    <p:sldLayoutId id="2147483773" r:id="rId6"/>
    <p:sldLayoutId id="2147483795" r:id="rId7"/>
    <p:sldLayoutId id="2147483796" r:id="rId8"/>
    <p:sldLayoutId id="2147483778" r:id="rId9"/>
    <p:sldLayoutId id="2147483779" r:id="rId10"/>
    <p:sldLayoutId id="2147483790" r:id="rId11"/>
    <p:sldLayoutId id="2147483793" r:id="rId12"/>
    <p:sldLayoutId id="2147483797" r:id="rId13"/>
    <p:sldLayoutId id="2147483798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1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34950" indent="-23495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tabLst/>
        <a:defRPr sz="21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577850" indent="-22383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9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14400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1260475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1603375" indent="-222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3" pos="360">
          <p15:clr>
            <a:srgbClr val="F26B43"/>
          </p15:clr>
        </p15:guide>
        <p15:guide id="24" orient="horz" pos="408">
          <p15:clr>
            <a:srgbClr val="F26B43"/>
          </p15:clr>
        </p15:guide>
        <p15:guide id="25" orient="horz" pos="1008">
          <p15:clr>
            <a:srgbClr val="F26B43"/>
          </p15:clr>
        </p15:guide>
        <p15:guide id="26" orient="horz" pos="3912">
          <p15:clr>
            <a:srgbClr val="F26B43"/>
          </p15:clr>
        </p15:guide>
        <p15:guide id="27" orient="horz" pos="1296">
          <p15:clr>
            <a:srgbClr val="F26B43"/>
          </p15:clr>
        </p15:guide>
        <p15:guide id="28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slideLayout" Target="../slideLayouts/slideLayout14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5" Type="http://schemas.openxmlformats.org/officeDocument/2006/relationships/tags" Target="../tags/tag28.xml"/><Relationship Id="rId10" Type="http://schemas.openxmlformats.org/officeDocument/2006/relationships/tags" Target="../tags/tag33.xml"/><Relationship Id="rId4" Type="http://schemas.openxmlformats.org/officeDocument/2006/relationships/tags" Target="../tags/tag27.xml"/><Relationship Id="rId9" Type="http://schemas.openxmlformats.org/officeDocument/2006/relationships/tags" Target="../tags/tag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notesSlide" Target="../notesSlides/notesSlide3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7" Type="http://schemas.openxmlformats.org/officeDocument/2006/relationships/slideLayout" Target="../slideLayouts/slideLayout14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8E025F6-E6BF-0E4A-A4D3-1166BBF5190C}"/>
              </a:ext>
            </a:extLst>
          </p:cNvPr>
          <p:cNvSpPr txBox="1">
            <a:spLocks/>
          </p:cNvSpPr>
          <p:nvPr/>
        </p:nvSpPr>
        <p:spPr>
          <a:xfrm>
            <a:off x="4367983" y="106104"/>
            <a:ext cx="3065293" cy="529901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bg1"/>
                </a:solidFill>
              </a:rPr>
              <a:t>UCSD CSE 30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E174D66-3123-D045-B072-4840BB2339BA}"/>
              </a:ext>
            </a:extLst>
          </p:cNvPr>
          <p:cNvSpPr txBox="1">
            <a:spLocks/>
          </p:cNvSpPr>
          <p:nvPr/>
        </p:nvSpPr>
        <p:spPr>
          <a:xfrm>
            <a:off x="132080" y="6312861"/>
            <a:ext cx="1872474" cy="439035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Keith Muller 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BE1A69CC-8F22-AB43-93CF-012DCF287252}"/>
              </a:ext>
            </a:extLst>
          </p:cNvPr>
          <p:cNvSpPr txBox="1">
            <a:spLocks/>
          </p:cNvSpPr>
          <p:nvPr/>
        </p:nvSpPr>
        <p:spPr>
          <a:xfrm>
            <a:off x="2209624" y="831304"/>
            <a:ext cx="7382010" cy="439035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Computer Organization and Systems Programming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3B7A0EB-E952-534D-AB9C-66F390770BCB}"/>
              </a:ext>
            </a:extLst>
          </p:cNvPr>
          <p:cNvSpPr txBox="1">
            <a:spLocks/>
          </p:cNvSpPr>
          <p:nvPr/>
        </p:nvSpPr>
        <p:spPr>
          <a:xfrm>
            <a:off x="47766" y="106104"/>
            <a:ext cx="1781034" cy="283363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bg1"/>
                </a:solidFill>
              </a:rPr>
              <a:t>Version 2.03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DE8581D4-3240-B84B-B927-EFFED5BE8CCD}"/>
              </a:ext>
            </a:extLst>
          </p:cNvPr>
          <p:cNvSpPr txBox="1">
            <a:spLocks/>
          </p:cNvSpPr>
          <p:nvPr/>
        </p:nvSpPr>
        <p:spPr>
          <a:xfrm>
            <a:off x="4744376" y="1427672"/>
            <a:ext cx="2312506" cy="439035"/>
          </a:xfrm>
          <a:prstGeom prst="rect">
            <a:avLst/>
          </a:prstGeom>
          <a:solidFill>
            <a:schemeClr val="accent1">
              <a:alpha val="82000"/>
            </a:schemeClr>
          </a:solidFill>
          <a:ln w="19050">
            <a:solidFill>
              <a:schemeClr val="bg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ARM – Part 1</a:t>
            </a:r>
          </a:p>
        </p:txBody>
      </p:sp>
    </p:spTree>
    <p:extLst>
      <p:ext uri="{BB962C8B-B14F-4D97-AF65-F5344CB8AC3E}">
        <p14:creationId xmlns:p14="http://schemas.microsoft.com/office/powerpoint/2010/main" val="1541791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9" name="Table 3">
            <a:extLst>
              <a:ext uri="{FF2B5EF4-FFF2-40B4-BE49-F238E27FC236}">
                <a16:creationId xmlns:a16="http://schemas.microsoft.com/office/drawing/2014/main" id="{B9198EF9-9729-0572-39D4-8A7F821DA5EE}"/>
              </a:ext>
            </a:extLst>
          </p:cNvPr>
          <p:cNvGraphicFramePr>
            <a:graphicFrameLocks noGrp="1"/>
          </p:cNvGraphicFramePr>
          <p:nvPr/>
        </p:nvGraphicFramePr>
        <p:xfrm>
          <a:off x="738840" y="5315769"/>
          <a:ext cx="692582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2911">
                  <a:extLst>
                    <a:ext uri="{9D8B030D-6E8A-4147-A177-3AD203B41FA5}">
                      <a16:colId xmlns:a16="http://schemas.microsoft.com/office/drawing/2014/main" val="2539276723"/>
                    </a:ext>
                  </a:extLst>
                </a:gridCol>
                <a:gridCol w="3462911">
                  <a:extLst>
                    <a:ext uri="{9D8B030D-6E8A-4147-A177-3AD203B41FA5}">
                      <a16:colId xmlns:a16="http://schemas.microsoft.com/office/drawing/2014/main" val="14998233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31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675161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 of 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 location in memory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586358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B66E8002-E454-1D48-AE11-B7E2B2FBA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76" y="38009"/>
            <a:ext cx="10515600" cy="493153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Access Memory?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CB64A9-F58D-9D46-94F2-B06AC7FF11F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4485" y="527321"/>
            <a:ext cx="8070278" cy="356994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Consider a = b + c are operands are in memory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Operation code: </a:t>
            </a:r>
            <a:r>
              <a:rPr lang="en-US" sz="2200" dirty="0"/>
              <a:t>add 		</a:t>
            </a:r>
            <a:r>
              <a:rPr lang="en-US" sz="2200" dirty="0">
                <a:solidFill>
                  <a:srgbClr val="0070C0"/>
                </a:solidFill>
              </a:rPr>
              <a:t>Destination</a:t>
            </a:r>
            <a:r>
              <a:rPr lang="en-US" sz="2200" dirty="0"/>
              <a:t>: a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Operand 1: </a:t>
            </a:r>
            <a:r>
              <a:rPr lang="en-US" sz="2200" dirty="0"/>
              <a:t>b			</a:t>
            </a:r>
            <a:r>
              <a:rPr lang="en-US" sz="2200" dirty="0">
                <a:solidFill>
                  <a:srgbClr val="0070C0"/>
                </a:solidFill>
              </a:rPr>
              <a:t>Operand 2: </a:t>
            </a:r>
            <a:r>
              <a:rPr lang="en-US" sz="2200" dirty="0"/>
              <a:t>c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0070C0"/>
                </a:solidFill>
              </a:rPr>
              <a:t>Aarch32 Instructions </a:t>
            </a:r>
            <a:r>
              <a:rPr lang="en-US" sz="2200" dirty="0"/>
              <a:t>are always word size: </a:t>
            </a:r>
            <a:r>
              <a:rPr lang="en-US" sz="2200" dirty="0">
                <a:solidFill>
                  <a:srgbClr val="0070C0"/>
                </a:solidFill>
              </a:rPr>
              <a:t>32 bits wide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Some bits </a:t>
            </a:r>
            <a:r>
              <a:rPr lang="en-US" sz="2200" dirty="0"/>
              <a:t>must be used to </a:t>
            </a:r>
            <a:r>
              <a:rPr lang="en-US" sz="2200" dirty="0">
                <a:solidFill>
                  <a:srgbClr val="0070C0"/>
                </a:solidFill>
              </a:rPr>
              <a:t>specify the operation code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Some bits </a:t>
            </a:r>
            <a:r>
              <a:rPr lang="en-US" sz="2200" dirty="0"/>
              <a:t>must be used to </a:t>
            </a:r>
            <a:r>
              <a:rPr lang="en-US" sz="2200" dirty="0">
                <a:solidFill>
                  <a:srgbClr val="0070C0"/>
                </a:solidFill>
              </a:rPr>
              <a:t>specify the destination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Some bits </a:t>
            </a:r>
            <a:r>
              <a:rPr lang="en-US" sz="2200" dirty="0"/>
              <a:t>must be used to </a:t>
            </a:r>
            <a:r>
              <a:rPr lang="en-US" sz="2200" dirty="0">
                <a:solidFill>
                  <a:srgbClr val="0070C0"/>
                </a:solidFill>
              </a:rPr>
              <a:t>specify the operands</a:t>
            </a:r>
          </a:p>
          <a:p>
            <a:r>
              <a:rPr lang="en-US" sz="2200" dirty="0"/>
              <a:t>Address space is 32 bits wide so put a </a:t>
            </a:r>
            <a:r>
              <a:rPr lang="en-US" sz="2200" dirty="0">
                <a:solidFill>
                  <a:srgbClr val="FF0000"/>
                </a:solidFill>
              </a:rPr>
              <a:t>POINTER in a register</a:t>
            </a:r>
          </a:p>
        </p:txBody>
      </p:sp>
      <p:graphicFrame>
        <p:nvGraphicFramePr>
          <p:cNvPr id="52" name="Table 3">
            <a:extLst>
              <a:ext uri="{FF2B5EF4-FFF2-40B4-BE49-F238E27FC236}">
                <a16:creationId xmlns:a16="http://schemas.microsoft.com/office/drawing/2014/main" id="{B16FC8B4-05C9-A540-A326-E716812226D3}"/>
              </a:ext>
            </a:extLst>
          </p:cNvPr>
          <p:cNvGraphicFramePr>
            <a:graphicFrameLocks noGrp="1"/>
          </p:cNvGraphicFramePr>
          <p:nvPr/>
        </p:nvGraphicFramePr>
        <p:xfrm>
          <a:off x="689497" y="4333023"/>
          <a:ext cx="68998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267">
                  <a:extLst>
                    <a:ext uri="{9D8B030D-6E8A-4147-A177-3AD203B41FA5}">
                      <a16:colId xmlns:a16="http://schemas.microsoft.com/office/drawing/2014/main" val="2539276723"/>
                    </a:ext>
                  </a:extLst>
                </a:gridCol>
                <a:gridCol w="1966935">
                  <a:extLst>
                    <a:ext uri="{9D8B030D-6E8A-4147-A177-3AD203B41FA5}">
                      <a16:colId xmlns:a16="http://schemas.microsoft.com/office/drawing/2014/main" val="2064677477"/>
                    </a:ext>
                  </a:extLst>
                </a:gridCol>
                <a:gridCol w="353697">
                  <a:extLst>
                    <a:ext uri="{9D8B030D-6E8A-4147-A177-3AD203B41FA5}">
                      <a16:colId xmlns:a16="http://schemas.microsoft.com/office/drawing/2014/main" val="1813908765"/>
                    </a:ext>
                  </a:extLst>
                </a:gridCol>
                <a:gridCol w="1546355">
                  <a:extLst>
                    <a:ext uri="{9D8B030D-6E8A-4147-A177-3AD203B41FA5}">
                      <a16:colId xmlns:a16="http://schemas.microsoft.com/office/drawing/2014/main" val="826898363"/>
                    </a:ext>
                  </a:extLst>
                </a:gridCol>
                <a:gridCol w="1619626">
                  <a:extLst>
                    <a:ext uri="{9D8B030D-6E8A-4147-A177-3AD203B41FA5}">
                      <a16:colId xmlns:a16="http://schemas.microsoft.com/office/drawing/2014/main" val="192951076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vl="0" algn="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vl="0" algn="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9955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2586358"/>
                  </a:ext>
                </a:extLst>
              </a:tr>
            </a:tbl>
          </a:graphicData>
        </a:graphic>
      </p:graphicFrame>
      <p:sp>
        <p:nvSpPr>
          <p:cNvPr id="56" name="TextBox 55">
            <a:extLst>
              <a:ext uri="{FF2B5EF4-FFF2-40B4-BE49-F238E27FC236}">
                <a16:creationId xmlns:a16="http://schemas.microsoft.com/office/drawing/2014/main" id="{AFB6DD94-D252-7942-A595-423E332B2AD6}"/>
              </a:ext>
            </a:extLst>
          </p:cNvPr>
          <p:cNvSpPr txBox="1"/>
          <p:nvPr/>
        </p:nvSpPr>
        <p:spPr>
          <a:xfrm>
            <a:off x="832708" y="4725541"/>
            <a:ext cx="1286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Opcode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D906745-2BFE-2441-916F-100A9D20A865}"/>
              </a:ext>
            </a:extLst>
          </p:cNvPr>
          <p:cNvSpPr txBox="1"/>
          <p:nvPr/>
        </p:nvSpPr>
        <p:spPr>
          <a:xfrm>
            <a:off x="2538943" y="4703863"/>
            <a:ext cx="1332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Destination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1359D82-5EF9-0A44-AFC8-B117006F5FAD}"/>
              </a:ext>
            </a:extLst>
          </p:cNvPr>
          <p:cNvSpPr txBox="1"/>
          <p:nvPr/>
        </p:nvSpPr>
        <p:spPr>
          <a:xfrm>
            <a:off x="424485" y="6399548"/>
            <a:ext cx="8858401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NOT ENOUGH BITS for FULL Addresses to be stored in the instruction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5C94912-C2E4-EE43-8133-95DFD80C49C5}"/>
              </a:ext>
            </a:extLst>
          </p:cNvPr>
          <p:cNvCxnSpPr>
            <a:cxnSpLocks/>
          </p:cNvCxnSpPr>
          <p:nvPr/>
        </p:nvCxnSpPr>
        <p:spPr>
          <a:xfrm>
            <a:off x="689497" y="4301766"/>
            <a:ext cx="6925822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E1AD46F4-D65C-2947-91DE-3D57C936FAD8}"/>
              </a:ext>
            </a:extLst>
          </p:cNvPr>
          <p:cNvSpPr txBox="1"/>
          <p:nvPr/>
        </p:nvSpPr>
        <p:spPr>
          <a:xfrm>
            <a:off x="3271683" y="4179889"/>
            <a:ext cx="133211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32 bits wide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2E6169-1525-6643-BE6B-FCD424D24F2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27FF70C-C7CA-E4BB-862A-16497F76A8ED}"/>
              </a:ext>
            </a:extLst>
          </p:cNvPr>
          <p:cNvSpPr txBox="1"/>
          <p:nvPr/>
        </p:nvSpPr>
        <p:spPr>
          <a:xfrm>
            <a:off x="4398101" y="4690975"/>
            <a:ext cx="1332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Operand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D3BA5AA-70D8-86E4-9837-F7C7DBFCBB4E}"/>
              </a:ext>
            </a:extLst>
          </p:cNvPr>
          <p:cNvSpPr txBox="1"/>
          <p:nvPr/>
        </p:nvSpPr>
        <p:spPr>
          <a:xfrm>
            <a:off x="6247547" y="4700540"/>
            <a:ext cx="13321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Operand 2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73E7C91-8878-104D-0DEE-40984EFD32A9}"/>
              </a:ext>
            </a:extLst>
          </p:cNvPr>
          <p:cNvGrpSpPr/>
          <p:nvPr/>
        </p:nvGrpSpPr>
        <p:grpSpPr>
          <a:xfrm>
            <a:off x="8359546" y="428406"/>
            <a:ext cx="1276422" cy="5978146"/>
            <a:chOff x="5391446" y="535470"/>
            <a:chExt cx="1557995" cy="592689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B6AD61E-A114-4812-84A1-7B2C3F4893C9}"/>
                </a:ext>
              </a:extLst>
            </p:cNvPr>
            <p:cNvSpPr txBox="1"/>
            <p:nvPr/>
          </p:nvSpPr>
          <p:spPr>
            <a:xfrm>
              <a:off x="5391446" y="535470"/>
              <a:ext cx="1557994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0xFF…FF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E3D9162-2B5C-893F-ED3A-69BE61A28E5A}"/>
                </a:ext>
              </a:extLst>
            </p:cNvPr>
            <p:cNvSpPr txBox="1"/>
            <p:nvPr/>
          </p:nvSpPr>
          <p:spPr>
            <a:xfrm>
              <a:off x="5503770" y="6187738"/>
              <a:ext cx="1445671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0x00…00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C8BDE6DA-06E3-FC3A-8BFB-CED0162EFFC7}"/>
                </a:ext>
              </a:extLst>
            </p:cNvPr>
            <p:cNvCxnSpPr>
              <a:cxnSpLocks/>
              <a:stCxn id="62" idx="2"/>
              <a:endCxn id="63" idx="0"/>
            </p:cNvCxnSpPr>
            <p:nvPr/>
          </p:nvCxnSpPr>
          <p:spPr bwMode="auto">
            <a:xfrm>
              <a:off x="6170443" y="810094"/>
              <a:ext cx="56162" cy="5377644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CAC6668-03AD-BA2E-3CFC-8FB4FB10124B}"/>
                </a:ext>
              </a:extLst>
            </p:cNvPr>
            <p:cNvSpPr txBox="1"/>
            <p:nvPr/>
          </p:nvSpPr>
          <p:spPr>
            <a:xfrm>
              <a:off x="5480326" y="2802242"/>
              <a:ext cx="1304070" cy="100695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32-bit Address space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87E2B31-09CF-F4CC-50FE-173B6FBAD22F}"/>
              </a:ext>
            </a:extLst>
          </p:cNvPr>
          <p:cNvGrpSpPr/>
          <p:nvPr/>
        </p:nvGrpSpPr>
        <p:grpSpPr>
          <a:xfrm>
            <a:off x="9573567" y="346121"/>
            <a:ext cx="2526189" cy="6021446"/>
            <a:chOff x="6583680" y="1280160"/>
            <a:chExt cx="2377440" cy="5257800"/>
          </a:xfrm>
        </p:grpSpPr>
        <p:sp>
          <p:nvSpPr>
            <p:cNvPr id="67" name="Rectangle 7">
              <a:extLst>
                <a:ext uri="{FF2B5EF4-FFF2-40B4-BE49-F238E27FC236}">
                  <a16:creationId xmlns:a16="http://schemas.microsoft.com/office/drawing/2014/main" id="{DE453780-A296-CD88-5AD4-3BF1D40E1987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075665C-FB8F-A08B-7F86-D7C7447BB64F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4C942B1-E3DF-98D2-25AE-8FB1A739A60A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7CB8CD9-9F3C-8295-5C7F-89963315C5AE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9EC24407-4102-EE8F-CA2F-350E6EE4F4CB}"/>
                </a:ext>
              </a:extLst>
            </p:cNvPr>
            <p:cNvSpPr/>
            <p:nvPr/>
          </p:nvSpPr>
          <p:spPr bwMode="auto">
            <a:xfrm>
              <a:off x="6583680" y="4572000"/>
              <a:ext cx="2377440" cy="548640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Static Data</a:t>
              </a: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 (+BSS)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D81772F8-B74D-10E0-336C-9813AB12A3E0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95E9658-CC96-CEDF-B5D1-96DE94EB8E60}"/>
                </a:ext>
              </a:extLst>
            </p:cNvPr>
            <p:cNvSpPr/>
            <p:nvPr/>
          </p:nvSpPr>
          <p:spPr bwMode="auto">
            <a:xfrm>
              <a:off x="6583680" y="5120640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E5479539-9304-44DF-58AB-CEB4D648DC8C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13319BEA-8A33-95CE-BEE8-93C4E6E567EF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3909616F-F35D-66E3-FFB1-08901373B3F1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9D06E8DF-7DC4-45AF-B6D0-0ACC656E3897}"/>
              </a:ext>
            </a:extLst>
          </p:cNvPr>
          <p:cNvSpPr/>
          <p:nvPr/>
        </p:nvSpPr>
        <p:spPr bwMode="auto">
          <a:xfrm>
            <a:off x="9573567" y="5180927"/>
            <a:ext cx="2526189" cy="10268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Read Only Text Segment</a:t>
            </a:r>
          </a:p>
        </p:txBody>
      </p:sp>
      <p:sp>
        <p:nvSpPr>
          <p:cNvPr id="80" name="Arrow: Up 19">
            <a:extLst>
              <a:ext uri="{FF2B5EF4-FFF2-40B4-BE49-F238E27FC236}">
                <a16:creationId xmlns:a16="http://schemas.microsoft.com/office/drawing/2014/main" id="{0C289ECD-EE40-B0AA-B9E6-5B51DE67868C}"/>
              </a:ext>
            </a:extLst>
          </p:cNvPr>
          <p:cNvSpPr/>
          <p:nvPr/>
        </p:nvSpPr>
        <p:spPr>
          <a:xfrm>
            <a:off x="2865310" y="5099629"/>
            <a:ext cx="265439" cy="427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1" name="Arrow: Up 19">
            <a:extLst>
              <a:ext uri="{FF2B5EF4-FFF2-40B4-BE49-F238E27FC236}">
                <a16:creationId xmlns:a16="http://schemas.microsoft.com/office/drawing/2014/main" id="{56229D3E-9759-E9CA-4230-B5130635F197}"/>
              </a:ext>
            </a:extLst>
          </p:cNvPr>
          <p:cNvSpPr/>
          <p:nvPr/>
        </p:nvSpPr>
        <p:spPr>
          <a:xfrm>
            <a:off x="5162297" y="5048154"/>
            <a:ext cx="265439" cy="427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2" name="Arrow: Up 19">
            <a:extLst>
              <a:ext uri="{FF2B5EF4-FFF2-40B4-BE49-F238E27FC236}">
                <a16:creationId xmlns:a16="http://schemas.microsoft.com/office/drawing/2014/main" id="{C098D83E-E751-0F43-CB2E-4B7F979245CB}"/>
              </a:ext>
            </a:extLst>
          </p:cNvPr>
          <p:cNvSpPr/>
          <p:nvPr/>
        </p:nvSpPr>
        <p:spPr>
          <a:xfrm>
            <a:off x="6565862" y="5074703"/>
            <a:ext cx="265439" cy="427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532171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56" grpId="0"/>
      <p:bldP spid="57" grpId="0"/>
      <p:bldP spid="58" grpId="0" animBg="1"/>
      <p:bldP spid="60" grpId="0" animBg="1"/>
      <p:bldP spid="30" grpId="0"/>
      <p:bldP spid="32" grpId="0"/>
      <p:bldP spid="33" grpId="0"/>
      <p:bldP spid="80" grpId="0" animBg="1"/>
      <p:bldP spid="81" grpId="0" animBg="1"/>
      <p:bldP spid="8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AF43DF5-FE73-26EC-CBB2-910AF804DDB0}"/>
              </a:ext>
            </a:extLst>
          </p:cNvPr>
          <p:cNvSpPr/>
          <p:nvPr/>
        </p:nvSpPr>
        <p:spPr>
          <a:xfrm>
            <a:off x="4209003" y="663995"/>
            <a:ext cx="2446776" cy="56046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2A6042-EDE9-06E5-C0C5-4BC6659C69A2}"/>
              </a:ext>
            </a:extLst>
          </p:cNvPr>
          <p:cNvSpPr/>
          <p:nvPr/>
        </p:nvSpPr>
        <p:spPr>
          <a:xfrm>
            <a:off x="9726916" y="68963"/>
            <a:ext cx="2296735" cy="659135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77" y="78003"/>
            <a:ext cx="8821287" cy="445308"/>
          </a:xfrm>
        </p:spPr>
        <p:txBody>
          <a:bodyPr/>
          <a:lstStyle/>
          <a:p>
            <a:r>
              <a:rPr lang="en-US" dirty="0"/>
              <a:t>32-Bit Arm is a Load/Store Architecture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5159105" y="571536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F2FBDB-8CD9-9C4F-9A09-E2E1BE922B68}"/>
              </a:ext>
            </a:extLst>
          </p:cNvPr>
          <p:cNvSpPr txBox="1"/>
          <p:nvPr/>
        </p:nvSpPr>
        <p:spPr>
          <a:xfrm>
            <a:off x="5299890" y="1494509"/>
            <a:ext cx="857927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4-bytes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4637808" y="1963508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5159105" y="547050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5159105" y="522564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5159105" y="498077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5159105" y="473591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5159105" y="449105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5159105" y="424619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5159105" y="400133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5159105" y="375646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5159105" y="351160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5159105" y="326674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5159105" y="302188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5159105" y="277702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5159105" y="253215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5159105" y="228729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5159105" y="204243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0CC2FB-2D71-3443-8E4C-9C417629962F}"/>
              </a:ext>
            </a:extLst>
          </p:cNvPr>
          <p:cNvSpPr txBox="1"/>
          <p:nvPr/>
        </p:nvSpPr>
        <p:spPr>
          <a:xfrm rot="16200000">
            <a:off x="3820767" y="4021024"/>
            <a:ext cx="1441634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4-bit address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8442F79-694B-F94D-B17E-0FE10EA37E11}"/>
              </a:ext>
            </a:extLst>
          </p:cNvPr>
          <p:cNvSpPr txBox="1"/>
          <p:nvPr/>
        </p:nvSpPr>
        <p:spPr>
          <a:xfrm>
            <a:off x="4750605" y="5968019"/>
            <a:ext cx="1842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Capacity: 16 Words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A6D360C-C573-9841-AF61-176D8C2C3B40}"/>
              </a:ext>
            </a:extLst>
          </p:cNvPr>
          <p:cNvSpPr txBox="1"/>
          <p:nvPr/>
        </p:nvSpPr>
        <p:spPr>
          <a:xfrm>
            <a:off x="4898456" y="816854"/>
            <a:ext cx="136608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registers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B975F20-1017-4FFA-0D25-07C2EB41884F}"/>
              </a:ext>
            </a:extLst>
          </p:cNvPr>
          <p:cNvSpPr/>
          <p:nvPr/>
        </p:nvSpPr>
        <p:spPr>
          <a:xfrm>
            <a:off x="5159105" y="1869081"/>
            <a:ext cx="1134208" cy="944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EC3316-C720-64FB-BBC4-C4B026470356}"/>
              </a:ext>
            </a:extLst>
          </p:cNvPr>
          <p:cNvGrpSpPr/>
          <p:nvPr/>
        </p:nvGrpSpPr>
        <p:grpSpPr>
          <a:xfrm>
            <a:off x="9757565" y="133089"/>
            <a:ext cx="2224331" cy="6420037"/>
            <a:chOff x="9841834" y="240352"/>
            <a:chExt cx="2224331" cy="6374725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AE6BDE3-93E3-EB46-90BE-4E9627B73227}"/>
                </a:ext>
              </a:extLst>
            </p:cNvPr>
            <p:cNvSpPr/>
            <p:nvPr/>
          </p:nvSpPr>
          <p:spPr>
            <a:xfrm>
              <a:off x="11282956" y="6039156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B556DD76-1E0A-D044-A3A2-CCDFBABFB71F}"/>
                </a:ext>
              </a:extLst>
            </p:cNvPr>
            <p:cNvSpPr/>
            <p:nvPr/>
          </p:nvSpPr>
          <p:spPr>
            <a:xfrm>
              <a:off x="11282956" y="579223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C23B818-6D12-E048-A6F0-13595ECF26B0}"/>
                </a:ext>
              </a:extLst>
            </p:cNvPr>
            <p:cNvSpPr/>
            <p:nvPr/>
          </p:nvSpPr>
          <p:spPr>
            <a:xfrm>
              <a:off x="11282956" y="554530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85E46774-637A-BC43-880A-F2EB650D9C82}"/>
                </a:ext>
              </a:extLst>
            </p:cNvPr>
            <p:cNvSpPr/>
            <p:nvPr/>
          </p:nvSpPr>
          <p:spPr>
            <a:xfrm>
              <a:off x="11282956" y="529837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9F3A005-B3A0-9B47-A4FF-E2E37C0D73F7}"/>
                </a:ext>
              </a:extLst>
            </p:cNvPr>
            <p:cNvSpPr/>
            <p:nvPr/>
          </p:nvSpPr>
          <p:spPr>
            <a:xfrm>
              <a:off x="11282956" y="505144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B9EA7815-5ED9-7245-A8E6-93C522984CB6}"/>
                </a:ext>
              </a:extLst>
            </p:cNvPr>
            <p:cNvSpPr/>
            <p:nvPr/>
          </p:nvSpPr>
          <p:spPr>
            <a:xfrm>
              <a:off x="11282956" y="480452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8ABAB0F8-C98C-014A-8384-223A02B1D893}"/>
                </a:ext>
              </a:extLst>
            </p:cNvPr>
            <p:cNvSpPr/>
            <p:nvPr/>
          </p:nvSpPr>
          <p:spPr>
            <a:xfrm>
              <a:off x="11282956" y="455759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EB38631C-49D2-4049-B444-86B9FC26A5BA}"/>
                </a:ext>
              </a:extLst>
            </p:cNvPr>
            <p:cNvSpPr/>
            <p:nvPr/>
          </p:nvSpPr>
          <p:spPr>
            <a:xfrm>
              <a:off x="11282956" y="431066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27CE403-2C6F-9845-92A1-3ECB22172E53}"/>
                </a:ext>
              </a:extLst>
            </p:cNvPr>
            <p:cNvSpPr/>
            <p:nvPr/>
          </p:nvSpPr>
          <p:spPr>
            <a:xfrm>
              <a:off x="11282956" y="406373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36DD5D81-D1E4-E542-9076-1AF2DE6131B4}"/>
                </a:ext>
              </a:extLst>
            </p:cNvPr>
            <p:cNvSpPr/>
            <p:nvPr/>
          </p:nvSpPr>
          <p:spPr>
            <a:xfrm>
              <a:off x="11282956" y="381680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CD5C827F-CD3C-8E49-8827-10DBD57475E7}"/>
                </a:ext>
              </a:extLst>
            </p:cNvPr>
            <p:cNvSpPr/>
            <p:nvPr/>
          </p:nvSpPr>
          <p:spPr>
            <a:xfrm>
              <a:off x="11282956" y="356988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C4E919F-ED4B-6E43-ABAC-F827120E2BCA}"/>
                </a:ext>
              </a:extLst>
            </p:cNvPr>
            <p:cNvSpPr/>
            <p:nvPr/>
          </p:nvSpPr>
          <p:spPr>
            <a:xfrm>
              <a:off x="11279259" y="194754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F00A1C4-0187-544B-BC0A-A5FB6BC6C497}"/>
                </a:ext>
              </a:extLst>
            </p:cNvPr>
            <p:cNvSpPr/>
            <p:nvPr/>
          </p:nvSpPr>
          <p:spPr>
            <a:xfrm>
              <a:off x="11279259" y="1700512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7505D48-6601-2441-8974-76837FA65CAE}"/>
                </a:ext>
              </a:extLst>
            </p:cNvPr>
            <p:cNvSpPr/>
            <p:nvPr/>
          </p:nvSpPr>
          <p:spPr>
            <a:xfrm>
              <a:off x="11279259" y="145347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B4230F6A-374B-5542-A789-22AC4CE580D6}"/>
                </a:ext>
              </a:extLst>
            </p:cNvPr>
            <p:cNvSpPr/>
            <p:nvPr/>
          </p:nvSpPr>
          <p:spPr>
            <a:xfrm>
              <a:off x="11279259" y="1215730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0836AB2-51B4-8A43-A1A6-C069EF085D15}"/>
                </a:ext>
              </a:extLst>
            </p:cNvPr>
            <p:cNvSpPr/>
            <p:nvPr/>
          </p:nvSpPr>
          <p:spPr>
            <a:xfrm>
              <a:off x="11520835" y="2187006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2C92F08-7FB7-914C-9309-107C9CEF57E1}"/>
                </a:ext>
              </a:extLst>
            </p:cNvPr>
            <p:cNvSpPr/>
            <p:nvPr/>
          </p:nvSpPr>
          <p:spPr>
            <a:xfrm>
              <a:off x="11513471" y="3010384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DAA608CC-7EF3-A04A-B103-EFC999E310F7}"/>
                </a:ext>
              </a:extLst>
            </p:cNvPr>
            <p:cNvSpPr/>
            <p:nvPr/>
          </p:nvSpPr>
          <p:spPr>
            <a:xfrm>
              <a:off x="11513470" y="3351731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507775C7-4A82-9C48-89AE-DAFEC890A382}"/>
                </a:ext>
              </a:extLst>
            </p:cNvPr>
            <p:cNvSpPr txBox="1"/>
            <p:nvPr/>
          </p:nvSpPr>
          <p:spPr>
            <a:xfrm>
              <a:off x="11120073" y="801990"/>
              <a:ext cx="835485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1- Byte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D2E90DD-3C1D-8C47-92A2-8E92F858505F}"/>
                </a:ext>
              </a:extLst>
            </p:cNvPr>
            <p:cNvSpPr txBox="1"/>
            <p:nvPr/>
          </p:nvSpPr>
          <p:spPr>
            <a:xfrm rot="16200000">
              <a:off x="10168566" y="4561447"/>
              <a:ext cx="1484702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32-bit address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2B50B694-5852-F540-ADB0-A461BEE16AA8}"/>
                </a:ext>
              </a:extLst>
            </p:cNvPr>
            <p:cNvSpPr txBox="1"/>
            <p:nvPr/>
          </p:nvSpPr>
          <p:spPr>
            <a:xfrm>
              <a:off x="10634809" y="240352"/>
              <a:ext cx="1109599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70C0"/>
                  </a:solidFill>
                </a:rPr>
                <a:t>memory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0921D2F-1312-B748-8FCA-E4023E6B430C}"/>
                </a:ext>
              </a:extLst>
            </p:cNvPr>
            <p:cNvSpPr txBox="1"/>
            <p:nvPr/>
          </p:nvSpPr>
          <p:spPr>
            <a:xfrm>
              <a:off x="9841834" y="5944016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0x00000000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E983F877-6FC7-2644-889B-FD6DA04DFCC2}"/>
                </a:ext>
              </a:extLst>
            </p:cNvPr>
            <p:cNvSpPr txBox="1"/>
            <p:nvPr/>
          </p:nvSpPr>
          <p:spPr>
            <a:xfrm>
              <a:off x="9900835" y="1149317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0xFFFFFFFF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8A8145E2-F74E-DA4B-8FBD-F64B52A22600}"/>
                </a:ext>
              </a:extLst>
            </p:cNvPr>
            <p:cNvSpPr txBox="1"/>
            <p:nvPr/>
          </p:nvSpPr>
          <p:spPr>
            <a:xfrm>
              <a:off x="10068502" y="6276523"/>
              <a:ext cx="1997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FF0000"/>
                  </a:solidFill>
                </a:rPr>
                <a:t>Capacity:4 </a:t>
              </a:r>
              <a:r>
                <a:rPr lang="en-US" sz="1600" b="1" dirty="0" err="1">
                  <a:solidFill>
                    <a:srgbClr val="FF0000"/>
                  </a:solidFill>
                </a:rPr>
                <a:t>GBytes</a:t>
              </a:r>
              <a:endParaRPr 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E7064C8-09C3-1E11-C448-9D8C541446B7}"/>
                </a:ext>
              </a:extLst>
            </p:cNvPr>
            <p:cNvSpPr/>
            <p:nvPr/>
          </p:nvSpPr>
          <p:spPr>
            <a:xfrm>
              <a:off x="11505300" y="2573587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9A45FBD1-D804-26CB-E00C-723B55CFA0F7}"/>
              </a:ext>
            </a:extLst>
          </p:cNvPr>
          <p:cNvSpPr/>
          <p:nvPr/>
        </p:nvSpPr>
        <p:spPr>
          <a:xfrm>
            <a:off x="307199" y="2871933"/>
            <a:ext cx="2362200" cy="1166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Arithmetic &amp; Logic Unit (ALU)</a:t>
            </a:r>
          </a:p>
        </p:txBody>
      </p:sp>
      <p:sp>
        <p:nvSpPr>
          <p:cNvPr id="67" name="Down Arrow 66">
            <a:extLst>
              <a:ext uri="{FF2B5EF4-FFF2-40B4-BE49-F238E27FC236}">
                <a16:creationId xmlns:a16="http://schemas.microsoft.com/office/drawing/2014/main" id="{4D9036CE-3BFD-3104-98A3-3B4A528D297F}"/>
              </a:ext>
            </a:extLst>
          </p:cNvPr>
          <p:cNvSpPr/>
          <p:nvPr/>
        </p:nvSpPr>
        <p:spPr>
          <a:xfrm rot="5400000">
            <a:off x="3358721" y="2419469"/>
            <a:ext cx="230156" cy="1504548"/>
          </a:xfrm>
          <a:prstGeom prst="downArrow">
            <a:avLst/>
          </a:prstGeom>
          <a:solidFill>
            <a:srgbClr val="F3744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37440"/>
              </a:solidFill>
            </a:endParaRPr>
          </a:p>
        </p:txBody>
      </p:sp>
      <p:sp>
        <p:nvSpPr>
          <p:cNvPr id="68" name="Down Arrow 67">
            <a:extLst>
              <a:ext uri="{FF2B5EF4-FFF2-40B4-BE49-F238E27FC236}">
                <a16:creationId xmlns:a16="http://schemas.microsoft.com/office/drawing/2014/main" id="{B7DE2C1A-733D-2F0C-7232-BD45EA79C415}"/>
              </a:ext>
            </a:extLst>
          </p:cNvPr>
          <p:cNvSpPr/>
          <p:nvPr/>
        </p:nvSpPr>
        <p:spPr>
          <a:xfrm rot="16200000">
            <a:off x="3341651" y="2982693"/>
            <a:ext cx="230154" cy="1504550"/>
          </a:xfrm>
          <a:prstGeom prst="downArrow">
            <a:avLst/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C895B"/>
              </a:solidFill>
            </a:endParaRPr>
          </a:p>
        </p:txBody>
      </p:sp>
      <p:sp>
        <p:nvSpPr>
          <p:cNvPr id="69" name="Down Arrow 68">
            <a:extLst>
              <a:ext uri="{FF2B5EF4-FFF2-40B4-BE49-F238E27FC236}">
                <a16:creationId xmlns:a16="http://schemas.microsoft.com/office/drawing/2014/main" id="{BC4152D7-BEFD-37AE-BF03-C4F1F1263F38}"/>
              </a:ext>
            </a:extLst>
          </p:cNvPr>
          <p:cNvSpPr/>
          <p:nvPr/>
        </p:nvSpPr>
        <p:spPr>
          <a:xfrm rot="5400000">
            <a:off x="8103866" y="1399933"/>
            <a:ext cx="242953" cy="2986072"/>
          </a:xfrm>
          <a:prstGeom prst="downArrow">
            <a:avLst/>
          </a:prstGeom>
          <a:solidFill>
            <a:srgbClr val="F3744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own Arrow 69">
            <a:extLst>
              <a:ext uri="{FF2B5EF4-FFF2-40B4-BE49-F238E27FC236}">
                <a16:creationId xmlns:a16="http://schemas.microsoft.com/office/drawing/2014/main" id="{72E07DC3-429F-13FC-D2F0-68DEF6420D2F}"/>
              </a:ext>
            </a:extLst>
          </p:cNvPr>
          <p:cNvSpPr/>
          <p:nvPr/>
        </p:nvSpPr>
        <p:spPr>
          <a:xfrm rot="16200000">
            <a:off x="8086124" y="2824292"/>
            <a:ext cx="242950" cy="2986069"/>
          </a:xfrm>
          <a:prstGeom prst="downArrow">
            <a:avLst/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FA9BFFC-EDA7-F2B4-E44B-BCAD14A2183D}"/>
              </a:ext>
            </a:extLst>
          </p:cNvPr>
          <p:cNvSpPr txBox="1"/>
          <p:nvPr/>
        </p:nvSpPr>
        <p:spPr>
          <a:xfrm>
            <a:off x="860445" y="1201263"/>
            <a:ext cx="2799252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All computations (add, subtract, etc.) are performed in the ALU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16825EC-919F-CC2D-7AE3-1D8E84885A78}"/>
              </a:ext>
            </a:extLst>
          </p:cNvPr>
          <p:cNvSpPr txBox="1"/>
          <p:nvPr/>
        </p:nvSpPr>
        <p:spPr>
          <a:xfrm>
            <a:off x="543964" y="4787098"/>
            <a:ext cx="3178915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Instruction </a:t>
            </a:r>
            <a:r>
              <a:rPr lang="en-US" sz="2400" dirty="0">
                <a:solidFill>
                  <a:srgbClr val="0070C0"/>
                </a:solidFill>
              </a:rPr>
              <a:t>operands and results </a:t>
            </a:r>
            <a:r>
              <a:rPr lang="en-US" sz="2400" dirty="0">
                <a:solidFill>
                  <a:schemeClr val="accent2"/>
                </a:solidFill>
              </a:rPr>
              <a:t>are </a:t>
            </a:r>
            <a:r>
              <a:rPr lang="en-US" sz="2400" b="1" dirty="0">
                <a:solidFill>
                  <a:srgbClr val="0070C0"/>
                </a:solidFill>
              </a:rPr>
              <a:t>only in registers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F49BAC0-2BE7-EEB1-5D24-5D33752200DF}"/>
              </a:ext>
            </a:extLst>
          </p:cNvPr>
          <p:cNvSpPr txBox="1"/>
          <p:nvPr/>
        </p:nvSpPr>
        <p:spPr>
          <a:xfrm>
            <a:off x="7103782" y="934425"/>
            <a:ext cx="2205183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37440"/>
                </a:solidFill>
              </a:rPr>
              <a:t>Load:</a:t>
            </a:r>
          </a:p>
          <a:p>
            <a:pPr algn="ctr"/>
            <a:r>
              <a:rPr lang="en-US" b="1" dirty="0">
                <a:solidFill>
                  <a:srgbClr val="F37440"/>
                </a:solidFill>
              </a:rPr>
              <a:t> (also called a Fill)</a:t>
            </a:r>
          </a:p>
          <a:p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Copy the contents of a variable from memory into a register.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3E8EB79-6FE0-55D6-D817-65C9EC949CCB}"/>
              </a:ext>
            </a:extLst>
          </p:cNvPr>
          <p:cNvSpPr txBox="1"/>
          <p:nvPr/>
        </p:nvSpPr>
        <p:spPr>
          <a:xfrm>
            <a:off x="7094693" y="4494926"/>
            <a:ext cx="2296735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2C895B"/>
                </a:solidFill>
              </a:rPr>
              <a:t>Store: </a:t>
            </a:r>
          </a:p>
          <a:p>
            <a:pPr algn="ctr"/>
            <a:r>
              <a:rPr lang="en-US" b="1" dirty="0">
                <a:solidFill>
                  <a:srgbClr val="2C895B"/>
                </a:solidFill>
              </a:rPr>
              <a:t>(also called a Spill) </a:t>
            </a:r>
          </a:p>
          <a:p>
            <a:r>
              <a:rPr lang="en-US" dirty="0">
                <a:solidFill>
                  <a:schemeClr val="accent2"/>
                </a:solidFill>
              </a:rPr>
              <a:t>Copy the contents of a register back into a variable in memory.</a:t>
            </a:r>
          </a:p>
        </p:txBody>
      </p:sp>
    </p:spTree>
    <p:extLst>
      <p:ext uri="{BB962C8B-B14F-4D97-AF65-F5344CB8AC3E}">
        <p14:creationId xmlns:p14="http://schemas.microsoft.com/office/powerpoint/2010/main" val="3711117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67" grpId="0" animBg="1"/>
      <p:bldP spid="68" grpId="0" animBg="1"/>
      <p:bldP spid="69" grpId="0" animBg="1"/>
      <p:bldP spid="70" grpId="0" animBg="1"/>
      <p:bldP spid="73" grpId="0" animBg="1"/>
      <p:bldP spid="74" grpId="0" animBg="1"/>
      <p:bldP spid="7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49" y="112735"/>
            <a:ext cx="8969191" cy="445308"/>
          </a:xfrm>
        </p:spPr>
        <p:txBody>
          <a:bodyPr/>
          <a:lstStyle/>
          <a:p>
            <a:r>
              <a:rPr lang="en-US" dirty="0"/>
              <a:t>Load/Store Concept: Load Operation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6981953" y="500880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6460656" y="1256944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6981953" y="476393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0x1004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6981953" y="451907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6981953" y="427421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0x4321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6981953" y="402935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6981953" y="378449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6981953" y="353962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6981953" y="329476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6981953" y="304990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6981953" y="280504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6981953" y="256018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6981953" y="231531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6981953" y="207045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6981953" y="182559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6981953" y="158073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6981953" y="133587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C23B818-6D12-E048-A6F0-13595ECF26B0}"/>
              </a:ext>
            </a:extLst>
          </p:cNvPr>
          <p:cNvSpPr/>
          <p:nvPr/>
        </p:nvSpPr>
        <p:spPr>
          <a:xfrm>
            <a:off x="10240139" y="597735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5E46774-637A-BC43-880A-F2EB650D9C82}"/>
              </a:ext>
            </a:extLst>
          </p:cNvPr>
          <p:cNvSpPr/>
          <p:nvPr/>
        </p:nvSpPr>
        <p:spPr>
          <a:xfrm>
            <a:off x="10240139" y="572866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9F3A005-B3A0-9B47-A4FF-E2E37C0D73F7}"/>
              </a:ext>
            </a:extLst>
          </p:cNvPr>
          <p:cNvSpPr/>
          <p:nvPr/>
        </p:nvSpPr>
        <p:spPr>
          <a:xfrm>
            <a:off x="10240139" y="547998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9EA7815-5ED9-7245-A8E6-93C522984CB6}"/>
              </a:ext>
            </a:extLst>
          </p:cNvPr>
          <p:cNvSpPr/>
          <p:nvPr/>
        </p:nvSpPr>
        <p:spPr>
          <a:xfrm>
            <a:off x="10240139" y="523130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ABAB0F8-C98C-014A-8384-223A02B1D893}"/>
              </a:ext>
            </a:extLst>
          </p:cNvPr>
          <p:cNvSpPr/>
          <p:nvPr/>
        </p:nvSpPr>
        <p:spPr>
          <a:xfrm>
            <a:off x="10240139" y="498261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EB38631C-49D2-4049-B444-86B9FC26A5BA}"/>
              </a:ext>
            </a:extLst>
          </p:cNvPr>
          <p:cNvSpPr/>
          <p:nvPr/>
        </p:nvSpPr>
        <p:spPr>
          <a:xfrm>
            <a:off x="10240139" y="473393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A27CE403-2C6F-9845-92A1-3ECB22172E53}"/>
              </a:ext>
            </a:extLst>
          </p:cNvPr>
          <p:cNvSpPr/>
          <p:nvPr/>
        </p:nvSpPr>
        <p:spPr>
          <a:xfrm>
            <a:off x="10240139" y="4485253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0x2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6DD5D81-D1E4-E542-9076-1AF2DE6131B4}"/>
              </a:ext>
            </a:extLst>
          </p:cNvPr>
          <p:cNvSpPr/>
          <p:nvPr/>
        </p:nvSpPr>
        <p:spPr>
          <a:xfrm>
            <a:off x="10240139" y="423656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0x3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D5C827F-CD3C-8E49-8827-10DBD57475E7}"/>
              </a:ext>
            </a:extLst>
          </p:cNvPr>
          <p:cNvSpPr/>
          <p:nvPr/>
        </p:nvSpPr>
        <p:spPr>
          <a:xfrm>
            <a:off x="10240139" y="398788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2C92F08-7FB7-914C-9309-107C9CEF57E1}"/>
              </a:ext>
            </a:extLst>
          </p:cNvPr>
          <p:cNvSpPr/>
          <p:nvPr/>
        </p:nvSpPr>
        <p:spPr>
          <a:xfrm>
            <a:off x="10508074" y="94708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DAA608CC-7EF3-A04A-B103-EFC999E310F7}"/>
              </a:ext>
            </a:extLst>
          </p:cNvPr>
          <p:cNvSpPr/>
          <p:nvPr/>
        </p:nvSpPr>
        <p:spPr>
          <a:xfrm>
            <a:off x="10490034" y="627553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B50B694-5852-F540-ADB0-A461BEE16AA8}"/>
              </a:ext>
            </a:extLst>
          </p:cNvPr>
          <p:cNvSpPr txBox="1"/>
          <p:nvPr/>
        </p:nvSpPr>
        <p:spPr>
          <a:xfrm>
            <a:off x="9545838" y="183604"/>
            <a:ext cx="2121093" cy="400110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External memory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21D2F-1312-B748-8FCA-E4023E6B430C}"/>
              </a:ext>
            </a:extLst>
          </p:cNvPr>
          <p:cNvSpPr txBox="1"/>
          <p:nvPr/>
        </p:nvSpPr>
        <p:spPr>
          <a:xfrm>
            <a:off x="10872296" y="568558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347838F-D585-9CD7-65A0-465DFCF4ECBE}"/>
              </a:ext>
            </a:extLst>
          </p:cNvPr>
          <p:cNvSpPr/>
          <p:nvPr/>
        </p:nvSpPr>
        <p:spPr>
          <a:xfrm>
            <a:off x="10240139" y="271918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5758B18-D31F-9476-224C-1D1484EBE751}"/>
              </a:ext>
            </a:extLst>
          </p:cNvPr>
          <p:cNvSpPr/>
          <p:nvPr/>
        </p:nvSpPr>
        <p:spPr>
          <a:xfrm>
            <a:off x="10240139" y="247050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281A3DA-EADB-77DA-C818-56478C4D7CD9}"/>
              </a:ext>
            </a:extLst>
          </p:cNvPr>
          <p:cNvSpPr/>
          <p:nvPr/>
        </p:nvSpPr>
        <p:spPr>
          <a:xfrm>
            <a:off x="10240139" y="222182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078CBAD-8AE6-6D47-3A93-6C5B3CCE8A36}"/>
              </a:ext>
            </a:extLst>
          </p:cNvPr>
          <p:cNvSpPr/>
          <p:nvPr/>
        </p:nvSpPr>
        <p:spPr>
          <a:xfrm>
            <a:off x="10240139" y="197313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DCDD5E3-11DB-10BA-31A8-C6BB81276F98}"/>
              </a:ext>
            </a:extLst>
          </p:cNvPr>
          <p:cNvSpPr/>
          <p:nvPr/>
        </p:nvSpPr>
        <p:spPr>
          <a:xfrm>
            <a:off x="10240139" y="172445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7CFF47C-8471-60BC-CBC9-5427160F0403}"/>
              </a:ext>
            </a:extLst>
          </p:cNvPr>
          <p:cNvSpPr/>
          <p:nvPr/>
        </p:nvSpPr>
        <p:spPr>
          <a:xfrm>
            <a:off x="10240139" y="147577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7E87E1C-AC97-C43F-275B-CEC4B8A2B2D2}"/>
              </a:ext>
            </a:extLst>
          </p:cNvPr>
          <p:cNvSpPr/>
          <p:nvPr/>
        </p:nvSpPr>
        <p:spPr>
          <a:xfrm>
            <a:off x="10240139" y="122708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14D1FA84-82C9-5FDC-FB0C-E5EDAB339FD6}"/>
              </a:ext>
            </a:extLst>
          </p:cNvPr>
          <p:cNvSpPr/>
          <p:nvPr/>
        </p:nvSpPr>
        <p:spPr>
          <a:xfrm>
            <a:off x="10526114" y="6583581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28B280C-3141-289A-3FA7-E04E5D7E6208}"/>
              </a:ext>
            </a:extLst>
          </p:cNvPr>
          <p:cNvSpPr/>
          <p:nvPr/>
        </p:nvSpPr>
        <p:spPr>
          <a:xfrm>
            <a:off x="10508074" y="626404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69034A5-808A-33B7-6ECB-3C31E5BC22A4}"/>
              </a:ext>
            </a:extLst>
          </p:cNvPr>
          <p:cNvSpPr txBox="1"/>
          <p:nvPr/>
        </p:nvSpPr>
        <p:spPr>
          <a:xfrm>
            <a:off x="10872296" y="464491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0x00001004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A8121A-F9A7-07AD-7345-7F819D2D02DA}"/>
              </a:ext>
            </a:extLst>
          </p:cNvPr>
          <p:cNvSpPr txBox="1"/>
          <p:nvPr/>
        </p:nvSpPr>
        <p:spPr>
          <a:xfrm>
            <a:off x="10872296" y="365857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0x00001008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C88D548-BFCD-A606-D416-C6797E767051}"/>
              </a:ext>
            </a:extLst>
          </p:cNvPr>
          <p:cNvSpPr txBox="1"/>
          <p:nvPr/>
        </p:nvSpPr>
        <p:spPr>
          <a:xfrm>
            <a:off x="10872296" y="266293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0x0000100c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21BA3BF-1232-D457-BB9E-DFBFBB0EE88A}"/>
              </a:ext>
            </a:extLst>
          </p:cNvPr>
          <p:cNvSpPr txBox="1"/>
          <p:nvPr/>
        </p:nvSpPr>
        <p:spPr>
          <a:xfrm>
            <a:off x="10872296" y="1668201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3C3EB4-2C5E-34F8-3B18-A552C487AB46}"/>
              </a:ext>
            </a:extLst>
          </p:cNvPr>
          <p:cNvSpPr txBox="1"/>
          <p:nvPr/>
        </p:nvSpPr>
        <p:spPr>
          <a:xfrm>
            <a:off x="149135" y="2454031"/>
            <a:ext cx="6389891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load store concept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r3;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*r1;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&amp;x;         // r1 contains x's address</a:t>
            </a:r>
          </a:p>
          <a:p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= *(r1);      // read memory , load register 3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4A4CA26-4538-256C-0409-34BBF00B4FAB}"/>
              </a:ext>
            </a:extLst>
          </p:cNvPr>
          <p:cNvCxnSpPr>
            <a:cxnSpLocks/>
            <a:endCxn id="81" idx="3"/>
          </p:cNvCxnSpPr>
          <p:nvPr/>
        </p:nvCxnSpPr>
        <p:spPr>
          <a:xfrm flipH="1" flipV="1">
            <a:off x="8116161" y="4387623"/>
            <a:ext cx="1804283" cy="36142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Left Brace 131">
            <a:extLst>
              <a:ext uri="{FF2B5EF4-FFF2-40B4-BE49-F238E27FC236}">
                <a16:creationId xmlns:a16="http://schemas.microsoft.com/office/drawing/2014/main" id="{3DF6CDDF-C6D9-1E68-F55C-235DBD8ABC81}"/>
              </a:ext>
            </a:extLst>
          </p:cNvPr>
          <p:cNvSpPr/>
          <p:nvPr/>
        </p:nvSpPr>
        <p:spPr>
          <a:xfrm>
            <a:off x="9920444" y="3987886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365E7DD-2180-C294-8DD5-FC33BF24A882}"/>
              </a:ext>
            </a:extLst>
          </p:cNvPr>
          <p:cNvSpPr txBox="1"/>
          <p:nvPr/>
        </p:nvSpPr>
        <p:spPr>
          <a:xfrm>
            <a:off x="9459456" y="4653865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x[0]</a:t>
            </a:r>
          </a:p>
        </p:txBody>
      </p:sp>
      <p:sp>
        <p:nvSpPr>
          <p:cNvPr id="134" name="Left Brace 133">
            <a:extLst>
              <a:ext uri="{FF2B5EF4-FFF2-40B4-BE49-F238E27FC236}">
                <a16:creationId xmlns:a16="http://schemas.microsoft.com/office/drawing/2014/main" id="{01E8B304-50AD-9373-B508-8A55C16DCC7E}"/>
              </a:ext>
            </a:extLst>
          </p:cNvPr>
          <p:cNvSpPr/>
          <p:nvPr/>
        </p:nvSpPr>
        <p:spPr>
          <a:xfrm>
            <a:off x="9961965" y="2997562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187A68-26D2-A511-BC60-500BE97E5B63}"/>
              </a:ext>
            </a:extLst>
          </p:cNvPr>
          <p:cNvSpPr txBox="1"/>
          <p:nvPr/>
        </p:nvSpPr>
        <p:spPr>
          <a:xfrm>
            <a:off x="9503798" y="3619631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x[1]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D5D7EFE3-C779-39F4-8866-F214C28A4DBE}"/>
              </a:ext>
            </a:extLst>
          </p:cNvPr>
          <p:cNvSpPr/>
          <p:nvPr/>
        </p:nvSpPr>
        <p:spPr>
          <a:xfrm>
            <a:off x="10241292" y="372334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B5802FD-27C8-5EB8-CF98-696F36664660}"/>
              </a:ext>
            </a:extLst>
          </p:cNvPr>
          <p:cNvSpPr/>
          <p:nvPr/>
        </p:nvSpPr>
        <p:spPr>
          <a:xfrm>
            <a:off x="10241292" y="347466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26E7B287-1ECC-E347-7978-12B98AA95545}"/>
              </a:ext>
            </a:extLst>
          </p:cNvPr>
          <p:cNvSpPr/>
          <p:nvPr/>
        </p:nvSpPr>
        <p:spPr>
          <a:xfrm>
            <a:off x="10241292" y="322597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D8805B0-87AD-0A3D-F45D-C7AD888C2A65}"/>
              </a:ext>
            </a:extLst>
          </p:cNvPr>
          <p:cNvSpPr/>
          <p:nvPr/>
        </p:nvSpPr>
        <p:spPr>
          <a:xfrm>
            <a:off x="10241292" y="297729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98D994F-6BE7-04E3-50C2-6A8CD08EC8AE}"/>
              </a:ext>
            </a:extLst>
          </p:cNvPr>
          <p:cNvCxnSpPr>
            <a:cxnSpLocks/>
            <a:stCxn id="79" idx="3"/>
            <a:endCxn id="133" idx="1"/>
          </p:cNvCxnSpPr>
          <p:nvPr/>
        </p:nvCxnSpPr>
        <p:spPr>
          <a:xfrm flipV="1">
            <a:off x="8116161" y="4853920"/>
            <a:ext cx="1343295" cy="23427"/>
          </a:xfrm>
          <a:prstGeom prst="straightConnector1">
            <a:avLst/>
          </a:prstGeom>
          <a:ln w="25400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C52E438-EC99-9CF0-9DF4-6A3FCF57066F}"/>
              </a:ext>
            </a:extLst>
          </p:cNvPr>
          <p:cNvSpPr txBox="1"/>
          <p:nvPr/>
        </p:nvSpPr>
        <p:spPr>
          <a:xfrm>
            <a:off x="8325248" y="4900956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C895B"/>
                </a:solidFill>
              </a:rPr>
              <a:t>points at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79DA7C1-17FC-B6C6-76B0-4D42BF506223}"/>
              </a:ext>
            </a:extLst>
          </p:cNvPr>
          <p:cNvSpPr txBox="1"/>
          <p:nvPr/>
        </p:nvSpPr>
        <p:spPr>
          <a:xfrm>
            <a:off x="8168119" y="3994639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reads memory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002D04-85FE-2985-C6CE-50E036D9DEB6}"/>
              </a:ext>
            </a:extLst>
          </p:cNvPr>
          <p:cNvSpPr txBox="1"/>
          <p:nvPr/>
        </p:nvSpPr>
        <p:spPr>
          <a:xfrm>
            <a:off x="1098967" y="1136733"/>
            <a:ext cx="3711272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 = {0x4321, 0x0};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x[1] = x[0];</a:t>
            </a:r>
          </a:p>
        </p:txBody>
      </p:sp>
    </p:spTree>
    <p:extLst>
      <p:ext uri="{BB962C8B-B14F-4D97-AF65-F5344CB8AC3E}">
        <p14:creationId xmlns:p14="http://schemas.microsoft.com/office/powerpoint/2010/main" val="85367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49" y="112735"/>
            <a:ext cx="8969191" cy="445308"/>
          </a:xfrm>
        </p:spPr>
        <p:txBody>
          <a:bodyPr/>
          <a:lstStyle/>
          <a:p>
            <a:r>
              <a:rPr lang="en-US" dirty="0"/>
              <a:t>Load/Store Concept: Store Operation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6981953" y="500880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6460656" y="1256944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6981953" y="476393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0x1004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6981953" y="451907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6981953" y="427421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0x4321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6981953" y="402935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6981953" y="378449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6981953" y="353962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6981953" y="329476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6981953" y="304990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6981953" y="280504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6981953" y="256018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6981953" y="231531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6981953" y="207045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6981953" y="182559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6981953" y="158073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6981953" y="133587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C23B818-6D12-E048-A6F0-13595ECF26B0}"/>
              </a:ext>
            </a:extLst>
          </p:cNvPr>
          <p:cNvSpPr/>
          <p:nvPr/>
        </p:nvSpPr>
        <p:spPr>
          <a:xfrm>
            <a:off x="10240139" y="597735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5E46774-637A-BC43-880A-F2EB650D9C82}"/>
              </a:ext>
            </a:extLst>
          </p:cNvPr>
          <p:cNvSpPr/>
          <p:nvPr/>
        </p:nvSpPr>
        <p:spPr>
          <a:xfrm>
            <a:off x="10240139" y="572866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9F3A005-B3A0-9B47-A4FF-E2E37C0D73F7}"/>
              </a:ext>
            </a:extLst>
          </p:cNvPr>
          <p:cNvSpPr/>
          <p:nvPr/>
        </p:nvSpPr>
        <p:spPr>
          <a:xfrm>
            <a:off x="10240139" y="547998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9EA7815-5ED9-7245-A8E6-93C522984CB6}"/>
              </a:ext>
            </a:extLst>
          </p:cNvPr>
          <p:cNvSpPr/>
          <p:nvPr/>
        </p:nvSpPr>
        <p:spPr>
          <a:xfrm>
            <a:off x="10240139" y="523130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8ABAB0F8-C98C-014A-8384-223A02B1D893}"/>
              </a:ext>
            </a:extLst>
          </p:cNvPr>
          <p:cNvSpPr/>
          <p:nvPr/>
        </p:nvSpPr>
        <p:spPr>
          <a:xfrm>
            <a:off x="10240139" y="498261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EB38631C-49D2-4049-B444-86B9FC26A5BA}"/>
              </a:ext>
            </a:extLst>
          </p:cNvPr>
          <p:cNvSpPr/>
          <p:nvPr/>
        </p:nvSpPr>
        <p:spPr>
          <a:xfrm>
            <a:off x="10240139" y="473393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A27CE403-2C6F-9845-92A1-3ECB22172E53}"/>
              </a:ext>
            </a:extLst>
          </p:cNvPr>
          <p:cNvSpPr/>
          <p:nvPr/>
        </p:nvSpPr>
        <p:spPr>
          <a:xfrm>
            <a:off x="10240139" y="4485253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0x2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6DD5D81-D1E4-E542-9076-1AF2DE6131B4}"/>
              </a:ext>
            </a:extLst>
          </p:cNvPr>
          <p:cNvSpPr/>
          <p:nvPr/>
        </p:nvSpPr>
        <p:spPr>
          <a:xfrm>
            <a:off x="10240139" y="423656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0x3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CD5C827F-CD3C-8E49-8827-10DBD57475E7}"/>
              </a:ext>
            </a:extLst>
          </p:cNvPr>
          <p:cNvSpPr/>
          <p:nvPr/>
        </p:nvSpPr>
        <p:spPr>
          <a:xfrm>
            <a:off x="10240139" y="398788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</a:t>
            </a:r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32C92F08-7FB7-914C-9309-107C9CEF57E1}"/>
              </a:ext>
            </a:extLst>
          </p:cNvPr>
          <p:cNvSpPr/>
          <p:nvPr/>
        </p:nvSpPr>
        <p:spPr>
          <a:xfrm>
            <a:off x="10508074" y="94708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DAA608CC-7EF3-A04A-B103-EFC999E310F7}"/>
              </a:ext>
            </a:extLst>
          </p:cNvPr>
          <p:cNvSpPr/>
          <p:nvPr/>
        </p:nvSpPr>
        <p:spPr>
          <a:xfrm>
            <a:off x="10490034" y="627553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B50B694-5852-F540-ADB0-A461BEE16AA8}"/>
              </a:ext>
            </a:extLst>
          </p:cNvPr>
          <p:cNvSpPr txBox="1"/>
          <p:nvPr/>
        </p:nvSpPr>
        <p:spPr>
          <a:xfrm>
            <a:off x="9545838" y="183604"/>
            <a:ext cx="2121093" cy="400110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External memory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921D2F-1312-B748-8FCA-E4023E6B430C}"/>
              </a:ext>
            </a:extLst>
          </p:cNvPr>
          <p:cNvSpPr txBox="1"/>
          <p:nvPr/>
        </p:nvSpPr>
        <p:spPr>
          <a:xfrm>
            <a:off x="10872296" y="568558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0x00001000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347838F-D585-9CD7-65A0-465DFCF4ECBE}"/>
              </a:ext>
            </a:extLst>
          </p:cNvPr>
          <p:cNvSpPr/>
          <p:nvPr/>
        </p:nvSpPr>
        <p:spPr>
          <a:xfrm>
            <a:off x="10240139" y="271918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5758B18-D31F-9476-224C-1D1484EBE751}"/>
              </a:ext>
            </a:extLst>
          </p:cNvPr>
          <p:cNvSpPr/>
          <p:nvPr/>
        </p:nvSpPr>
        <p:spPr>
          <a:xfrm>
            <a:off x="10240139" y="247050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281A3DA-EADB-77DA-C818-56478C4D7CD9}"/>
              </a:ext>
            </a:extLst>
          </p:cNvPr>
          <p:cNvSpPr/>
          <p:nvPr/>
        </p:nvSpPr>
        <p:spPr>
          <a:xfrm>
            <a:off x="10240139" y="222182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A078CBAD-8AE6-6D47-3A93-6C5B3CCE8A36}"/>
              </a:ext>
            </a:extLst>
          </p:cNvPr>
          <p:cNvSpPr/>
          <p:nvPr/>
        </p:nvSpPr>
        <p:spPr>
          <a:xfrm>
            <a:off x="10240139" y="197313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DCDD5E3-11DB-10BA-31A8-C6BB81276F98}"/>
              </a:ext>
            </a:extLst>
          </p:cNvPr>
          <p:cNvSpPr/>
          <p:nvPr/>
        </p:nvSpPr>
        <p:spPr>
          <a:xfrm>
            <a:off x="10240139" y="1724456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7CFF47C-8471-60BC-CBC9-5427160F0403}"/>
              </a:ext>
            </a:extLst>
          </p:cNvPr>
          <p:cNvSpPr/>
          <p:nvPr/>
        </p:nvSpPr>
        <p:spPr>
          <a:xfrm>
            <a:off x="10240139" y="147577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7E87E1C-AC97-C43F-275B-CEC4B8A2B2D2}"/>
              </a:ext>
            </a:extLst>
          </p:cNvPr>
          <p:cNvSpPr/>
          <p:nvPr/>
        </p:nvSpPr>
        <p:spPr>
          <a:xfrm>
            <a:off x="10240139" y="1227089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14D1FA84-82C9-5FDC-FB0C-E5EDAB339FD6}"/>
              </a:ext>
            </a:extLst>
          </p:cNvPr>
          <p:cNvSpPr/>
          <p:nvPr/>
        </p:nvSpPr>
        <p:spPr>
          <a:xfrm>
            <a:off x="10526114" y="6583581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28B280C-3141-289A-3FA7-E04E5D7E6208}"/>
              </a:ext>
            </a:extLst>
          </p:cNvPr>
          <p:cNvSpPr/>
          <p:nvPr/>
        </p:nvSpPr>
        <p:spPr>
          <a:xfrm>
            <a:off x="10508074" y="6264047"/>
            <a:ext cx="160543" cy="1616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69034A5-808A-33B7-6ECB-3C31E5BC22A4}"/>
              </a:ext>
            </a:extLst>
          </p:cNvPr>
          <p:cNvSpPr txBox="1"/>
          <p:nvPr/>
        </p:nvSpPr>
        <p:spPr>
          <a:xfrm>
            <a:off x="10872296" y="464491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0x00001004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FA8121A-F9A7-07AD-7345-7F819D2D02DA}"/>
              </a:ext>
            </a:extLst>
          </p:cNvPr>
          <p:cNvSpPr txBox="1"/>
          <p:nvPr/>
        </p:nvSpPr>
        <p:spPr>
          <a:xfrm>
            <a:off x="10872296" y="3658576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0x00001008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C88D548-BFCD-A606-D416-C6797E767051}"/>
              </a:ext>
            </a:extLst>
          </p:cNvPr>
          <p:cNvSpPr txBox="1"/>
          <p:nvPr/>
        </p:nvSpPr>
        <p:spPr>
          <a:xfrm>
            <a:off x="10872296" y="2662934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0x0000100c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21BA3BF-1232-D457-BB9E-DFBFBB0EE88A}"/>
              </a:ext>
            </a:extLst>
          </p:cNvPr>
          <p:cNvSpPr txBox="1"/>
          <p:nvPr/>
        </p:nvSpPr>
        <p:spPr>
          <a:xfrm>
            <a:off x="10872296" y="1668201"/>
            <a:ext cx="11785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0x00001010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4A4CA26-4538-256C-0409-34BBF00B4FAB}"/>
              </a:ext>
            </a:extLst>
          </p:cNvPr>
          <p:cNvCxnSpPr>
            <a:cxnSpLocks/>
            <a:stCxn id="81" idx="3"/>
          </p:cNvCxnSpPr>
          <p:nvPr/>
        </p:nvCxnSpPr>
        <p:spPr>
          <a:xfrm flipV="1">
            <a:off x="8116161" y="3417975"/>
            <a:ext cx="1845804" cy="969648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Left Brace 131">
            <a:extLst>
              <a:ext uri="{FF2B5EF4-FFF2-40B4-BE49-F238E27FC236}">
                <a16:creationId xmlns:a16="http://schemas.microsoft.com/office/drawing/2014/main" id="{3DF6CDDF-C6D9-1E68-F55C-235DBD8ABC81}"/>
              </a:ext>
            </a:extLst>
          </p:cNvPr>
          <p:cNvSpPr/>
          <p:nvPr/>
        </p:nvSpPr>
        <p:spPr>
          <a:xfrm>
            <a:off x="9920444" y="3987886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0365E7DD-2180-C294-8DD5-FC33BF24A882}"/>
              </a:ext>
            </a:extLst>
          </p:cNvPr>
          <p:cNvSpPr txBox="1"/>
          <p:nvPr/>
        </p:nvSpPr>
        <p:spPr>
          <a:xfrm>
            <a:off x="9459456" y="4653865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x[0]</a:t>
            </a:r>
          </a:p>
        </p:txBody>
      </p:sp>
      <p:sp>
        <p:nvSpPr>
          <p:cNvPr id="134" name="Left Brace 133">
            <a:extLst>
              <a:ext uri="{FF2B5EF4-FFF2-40B4-BE49-F238E27FC236}">
                <a16:creationId xmlns:a16="http://schemas.microsoft.com/office/drawing/2014/main" id="{01E8B304-50AD-9373-B508-8A55C16DCC7E}"/>
              </a:ext>
            </a:extLst>
          </p:cNvPr>
          <p:cNvSpPr/>
          <p:nvPr/>
        </p:nvSpPr>
        <p:spPr>
          <a:xfrm>
            <a:off x="9961965" y="2997562"/>
            <a:ext cx="233082" cy="924656"/>
          </a:xfrm>
          <a:prstGeom prst="leftBrac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3C187A68-26D2-A511-BC60-500BE97E5B63}"/>
              </a:ext>
            </a:extLst>
          </p:cNvPr>
          <p:cNvSpPr txBox="1"/>
          <p:nvPr/>
        </p:nvSpPr>
        <p:spPr>
          <a:xfrm>
            <a:off x="9503798" y="3619631"/>
            <a:ext cx="5966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x[1]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D5D7EFE3-C779-39F4-8866-F214C28A4DBE}"/>
              </a:ext>
            </a:extLst>
          </p:cNvPr>
          <p:cNvSpPr/>
          <p:nvPr/>
        </p:nvSpPr>
        <p:spPr>
          <a:xfrm>
            <a:off x="10241292" y="372334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B5802FD-27C8-5EB8-CF98-696F36664660}"/>
              </a:ext>
            </a:extLst>
          </p:cNvPr>
          <p:cNvSpPr/>
          <p:nvPr/>
        </p:nvSpPr>
        <p:spPr>
          <a:xfrm>
            <a:off x="10241292" y="347466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26E7B287-1ECC-E347-7978-12B98AA95545}"/>
              </a:ext>
            </a:extLst>
          </p:cNvPr>
          <p:cNvSpPr/>
          <p:nvPr/>
        </p:nvSpPr>
        <p:spPr>
          <a:xfrm>
            <a:off x="10241292" y="322597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2D8805B0-87AD-0A3D-F45D-C7AD888C2A65}"/>
              </a:ext>
            </a:extLst>
          </p:cNvPr>
          <p:cNvSpPr/>
          <p:nvPr/>
        </p:nvSpPr>
        <p:spPr>
          <a:xfrm>
            <a:off x="10241292" y="297729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98D994F-6BE7-04E3-50C2-6A8CD08EC8AE}"/>
              </a:ext>
            </a:extLst>
          </p:cNvPr>
          <p:cNvCxnSpPr>
            <a:cxnSpLocks/>
            <a:stCxn id="79" idx="3"/>
          </p:cNvCxnSpPr>
          <p:nvPr/>
        </p:nvCxnSpPr>
        <p:spPr>
          <a:xfrm flipV="1">
            <a:off x="8116161" y="3907699"/>
            <a:ext cx="1514856" cy="969648"/>
          </a:xfrm>
          <a:prstGeom prst="straightConnector1">
            <a:avLst/>
          </a:prstGeom>
          <a:ln w="25400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C52E438-EC99-9CF0-9DF4-6A3FCF57066F}"/>
              </a:ext>
            </a:extLst>
          </p:cNvPr>
          <p:cNvSpPr txBox="1"/>
          <p:nvPr/>
        </p:nvSpPr>
        <p:spPr>
          <a:xfrm>
            <a:off x="8455643" y="4542458"/>
            <a:ext cx="1056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C895B"/>
                </a:solidFill>
              </a:rPr>
              <a:t>r1 + 4 </a:t>
            </a:r>
          </a:p>
          <a:p>
            <a:r>
              <a:rPr lang="en-US" dirty="0">
                <a:solidFill>
                  <a:srgbClr val="2C895B"/>
                </a:solidFill>
              </a:rPr>
              <a:t>points at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79DA7C1-17FC-B6C6-76B0-4D42BF506223}"/>
              </a:ext>
            </a:extLst>
          </p:cNvPr>
          <p:cNvSpPr txBox="1"/>
          <p:nvPr/>
        </p:nvSpPr>
        <p:spPr>
          <a:xfrm>
            <a:off x="8158926" y="318869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writes memory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A47A4AC-42FE-2AA6-56B4-ADC1AA0DF31B}"/>
              </a:ext>
            </a:extLst>
          </p:cNvPr>
          <p:cNvSpPr/>
          <p:nvPr/>
        </p:nvSpPr>
        <p:spPr>
          <a:xfrm>
            <a:off x="10240139" y="371632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0x1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E6802F70-8402-FB55-0F66-1CEB35C24F79}"/>
              </a:ext>
            </a:extLst>
          </p:cNvPr>
          <p:cNvSpPr/>
          <p:nvPr/>
        </p:nvSpPr>
        <p:spPr>
          <a:xfrm>
            <a:off x="10240139" y="3467642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0x2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73EFF9B-F29C-5BF1-D7AE-8B8BC33F30DB}"/>
              </a:ext>
            </a:extLst>
          </p:cNvPr>
          <p:cNvSpPr/>
          <p:nvPr/>
        </p:nvSpPr>
        <p:spPr>
          <a:xfrm>
            <a:off x="10240139" y="3218958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0x3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ABC4AE9-4613-EA19-EA3C-0743ADDB55F1}"/>
              </a:ext>
            </a:extLst>
          </p:cNvPr>
          <p:cNvSpPr/>
          <p:nvPr/>
        </p:nvSpPr>
        <p:spPr>
          <a:xfrm>
            <a:off x="10240139" y="2970275"/>
            <a:ext cx="696414" cy="199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0x4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231E31-C310-17AA-9162-F4D178ABDC16}"/>
              </a:ext>
            </a:extLst>
          </p:cNvPr>
          <p:cNvSpPr txBox="1"/>
          <p:nvPr/>
        </p:nvSpPr>
        <p:spPr>
          <a:xfrm>
            <a:off x="97177" y="1969968"/>
            <a:ext cx="6389891" cy="31393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load store concept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r3;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x[2];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*r1; 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&amp;x;         // r1 contains x's address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= *(r1);      // read memory , load register 3</a:t>
            </a:r>
          </a:p>
          <a:p>
            <a:endParaRPr lang="en-US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r1 + 1;</a:t>
            </a:r>
            <a:endParaRPr lang="en-US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*(r1) = r3;     // store register 3 to memory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61A55D-1B4B-4384-EA6C-23E26B862281}"/>
              </a:ext>
            </a:extLst>
          </p:cNvPr>
          <p:cNvSpPr txBox="1"/>
          <p:nvPr/>
        </p:nvSpPr>
        <p:spPr>
          <a:xfrm>
            <a:off x="893340" y="728795"/>
            <a:ext cx="3711272" cy="70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x[2] = {0x4321, 0x0};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x[1] = x[0];</a:t>
            </a:r>
          </a:p>
        </p:txBody>
      </p:sp>
    </p:spTree>
    <p:extLst>
      <p:ext uri="{BB962C8B-B14F-4D97-AF65-F5344CB8AC3E}">
        <p14:creationId xmlns:p14="http://schemas.microsoft.com/office/powerpoint/2010/main" val="250781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3913B-7C34-7101-E261-7369E46CC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Register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E9CDF-D09C-4857-1356-D0ED4C03010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37005" y="1263471"/>
            <a:ext cx="8438291" cy="4642477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/>
              <a:t>16 Named registers r0 – r15</a:t>
            </a:r>
          </a:p>
          <a:p>
            <a:r>
              <a:rPr lang="en-US" sz="2400" dirty="0"/>
              <a:t>The operands of almost all instructions are registers</a:t>
            </a:r>
          </a:p>
          <a:p>
            <a:r>
              <a:rPr lang="en-US" sz="2400" dirty="0"/>
              <a:t>To </a:t>
            </a:r>
            <a:r>
              <a:rPr lang="en-US" sz="2400" dirty="0">
                <a:solidFill>
                  <a:srgbClr val="0070C0"/>
                </a:solidFill>
              </a:rPr>
              <a:t>operate on a variable in memory </a:t>
            </a:r>
            <a:r>
              <a:rPr lang="en-US" sz="2400" dirty="0"/>
              <a:t>do the following: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400" dirty="0">
                <a:solidFill>
                  <a:srgbClr val="2C895B"/>
                </a:solidFill>
              </a:rPr>
              <a:t>Load the value(s) from memory into a register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400" dirty="0">
                <a:solidFill>
                  <a:srgbClr val="C00000"/>
                </a:solidFill>
              </a:rPr>
              <a:t>Execute the instruction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400" dirty="0">
                <a:solidFill>
                  <a:srgbClr val="0070C0"/>
                </a:solidFill>
              </a:rPr>
              <a:t>Store the result back into memory </a:t>
            </a:r>
            <a:r>
              <a:rPr lang="en-US" sz="2400" dirty="0">
                <a:solidFill>
                  <a:srgbClr val="FF0000"/>
                </a:solidFill>
              </a:rPr>
              <a:t>(only if needed!)</a:t>
            </a:r>
          </a:p>
          <a:p>
            <a:r>
              <a:rPr lang="en-US" sz="2400" dirty="0"/>
              <a:t>Going to/from memory is expensive</a:t>
            </a:r>
          </a:p>
          <a:p>
            <a:pPr lvl="1"/>
            <a:r>
              <a:rPr lang="en-US" sz="2400" dirty="0">
                <a:solidFill>
                  <a:srgbClr val="C00000"/>
                </a:solidFill>
              </a:rPr>
              <a:t>4X to 20X+ </a:t>
            </a:r>
            <a:r>
              <a:rPr lang="en-US" sz="2400" b="1" dirty="0">
                <a:solidFill>
                  <a:srgbClr val="C00000"/>
                </a:solidFill>
              </a:rPr>
              <a:t>slower</a:t>
            </a:r>
            <a:r>
              <a:rPr lang="en-US" sz="2400" dirty="0"/>
              <a:t> than accessing a register</a:t>
            </a:r>
          </a:p>
          <a:p>
            <a:r>
              <a:rPr lang="en-US" sz="2400" dirty="0">
                <a:solidFill>
                  <a:srgbClr val="C00000"/>
                </a:solidFill>
              </a:rPr>
              <a:t>Strategy: </a:t>
            </a:r>
            <a:r>
              <a:rPr lang="en-US" sz="2400" dirty="0"/>
              <a:t>Keep variables in registers as much as possible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032BB-1BAC-03F1-F0D5-3AC52D3CD60A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18868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4D661-64A1-AF4B-BC19-035D4E682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28270"/>
          </a:xfrm>
        </p:spPr>
        <p:txBody>
          <a:bodyPr/>
          <a:lstStyle/>
          <a:p>
            <a:r>
              <a:rPr lang="en-US" dirty="0"/>
              <a:t>AArch32 Instruction Categories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B47851F-937D-154C-9964-3AE8583D2E5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82649" y="709783"/>
            <a:ext cx="6821124" cy="5852382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b="1" dirty="0">
                <a:solidFill>
                  <a:srgbClr val="0070C0"/>
                </a:solidFill>
              </a:rPr>
              <a:t>Data movement to/from memory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Data Transfer Instructions </a:t>
            </a:r>
            <a:r>
              <a:rPr lang="en-US" sz="2200" dirty="0"/>
              <a:t>between memory and registers</a:t>
            </a:r>
          </a:p>
          <a:p>
            <a:pPr lvl="2"/>
            <a:r>
              <a:rPr lang="en-US" sz="2200" dirty="0"/>
              <a:t>Load, Store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Arithmetic and logic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Data processing Instructions </a:t>
            </a:r>
            <a:r>
              <a:rPr lang="en-US" sz="2200" dirty="0"/>
              <a:t>(registers only)</a:t>
            </a:r>
          </a:p>
          <a:p>
            <a:pPr lvl="2"/>
            <a:r>
              <a:rPr lang="en-US" sz="2200" dirty="0"/>
              <a:t>Add, Subtract, Multiply, Shift, Rotate, …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Control Flow</a:t>
            </a:r>
          </a:p>
          <a:p>
            <a:pPr lvl="1"/>
            <a:r>
              <a:rPr lang="en-US" sz="2200" dirty="0"/>
              <a:t>Compare, Test, If-then, Branch, function calls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Miscellaneous</a:t>
            </a:r>
            <a:endParaRPr lang="en-US" sz="2200" dirty="0"/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Traps (OS system calls)</a:t>
            </a:r>
            <a:r>
              <a:rPr lang="en-US" sz="2200" dirty="0"/>
              <a:t>, Breakpoints, wait for events, interrupt enable/disable, data memory barrier, data synchronization barrier</a:t>
            </a:r>
          </a:p>
          <a:p>
            <a:pPr lvl="1"/>
            <a:r>
              <a:rPr lang="en-US" sz="2200" dirty="0"/>
              <a:t>Many others that we will not cover in the class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B8D73D-F528-994B-843E-4242D4346958}"/>
              </a:ext>
            </a:extLst>
          </p:cNvPr>
          <p:cNvSpPr/>
          <p:nvPr/>
        </p:nvSpPr>
        <p:spPr>
          <a:xfrm>
            <a:off x="7272833" y="1712238"/>
            <a:ext cx="2042383" cy="1635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Arithmetic and logic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29C158-C612-A24D-B74B-7E9FDF39B48A}"/>
              </a:ext>
            </a:extLst>
          </p:cNvPr>
          <p:cNvSpPr/>
          <p:nvPr/>
        </p:nvSpPr>
        <p:spPr>
          <a:xfrm>
            <a:off x="9562169" y="1712237"/>
            <a:ext cx="2042383" cy="1635241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Movement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2A793-62AE-214F-A640-2A4AFB3CC6FE}"/>
              </a:ext>
            </a:extLst>
          </p:cNvPr>
          <p:cNvSpPr/>
          <p:nvPr/>
        </p:nvSpPr>
        <p:spPr>
          <a:xfrm>
            <a:off x="7272833" y="3629171"/>
            <a:ext cx="2042383" cy="163524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 Flow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493ABC-438E-E14D-BF8C-5F4CB77CF484}"/>
              </a:ext>
            </a:extLst>
          </p:cNvPr>
          <p:cNvSpPr/>
          <p:nvPr/>
        </p:nvSpPr>
        <p:spPr>
          <a:xfrm>
            <a:off x="9562169" y="3629171"/>
            <a:ext cx="2042383" cy="1635241"/>
          </a:xfrm>
          <a:prstGeom prst="rect">
            <a:avLst/>
          </a:prstGeom>
          <a:solidFill>
            <a:srgbClr val="F37440"/>
          </a:solidFill>
          <a:ln>
            <a:solidFill>
              <a:srgbClr val="F3753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Miscellaneous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457864-18CF-F740-8E8E-EBDF37D4246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8593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8CBA84-1E26-CB4C-98CF-5F6C6FF84ED6}"/>
              </a:ext>
            </a:extLst>
          </p:cNvPr>
          <p:cNvSpPr/>
          <p:nvPr/>
        </p:nvSpPr>
        <p:spPr>
          <a:xfrm>
            <a:off x="2026901" y="806847"/>
            <a:ext cx="7894357" cy="27127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6DEBE-41EE-0849-A5D7-0919F47F5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558193"/>
          </a:xfrm>
        </p:spPr>
        <p:txBody>
          <a:bodyPr/>
          <a:lstStyle/>
          <a:p>
            <a:r>
              <a:rPr lang="en-US" dirty="0"/>
              <a:t>First Look: </a:t>
            </a:r>
            <a:r>
              <a:rPr lang="en-US" dirty="0">
                <a:solidFill>
                  <a:srgbClr val="FF0000"/>
                </a:solidFill>
              </a:rPr>
              <a:t>Copying</a:t>
            </a:r>
            <a:r>
              <a:rPr lang="en-US" dirty="0"/>
              <a:t> Values Between Registers - MOV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36E2-9EEC-AF41-92B0-57674F47B4E8}"/>
              </a:ext>
            </a:extLst>
          </p:cNvPr>
          <p:cNvSpPr txBox="1"/>
          <p:nvPr/>
        </p:nvSpPr>
        <p:spPr>
          <a:xfrm>
            <a:off x="2033452" y="929420"/>
            <a:ext cx="3812254" cy="1971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  <a:latin typeface="Consolas"/>
                <a:ea typeface="Calibri"/>
                <a:cs typeface="Calibri"/>
              </a:rPr>
              <a:t>mov	r0, r1</a:t>
            </a:r>
            <a:endParaRPr lang="en-US" sz="2400" b="1" dirty="0">
              <a:solidFill>
                <a:srgbClr val="0070C0"/>
              </a:solidFill>
              <a:latin typeface="Arial"/>
              <a:ea typeface="Arial"/>
              <a:cs typeface="Calibri"/>
            </a:endParaRPr>
          </a:p>
          <a:p>
            <a:endParaRPr lang="en-US" dirty="0"/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Calibri"/>
              </a:rPr>
              <a:t>// Copies all 32 bits of the // value in register r1 into</a:t>
            </a:r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/>
                <a:ea typeface="Calibri"/>
                <a:cs typeface="Calibri"/>
              </a:rPr>
              <a:t>// register r0</a:t>
            </a:r>
            <a:endParaRPr lang="en-US" dirty="0">
              <a:solidFill>
                <a:srgbClr val="000000"/>
              </a:solidFill>
              <a:latin typeface="Arial"/>
              <a:ea typeface="Arial"/>
              <a:cs typeface="Calibri"/>
            </a:endParaRP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AEBA90A-8AB4-AC47-B31A-2897D784A621}"/>
              </a:ext>
            </a:extLst>
          </p:cNvPr>
          <p:cNvGrpSpPr/>
          <p:nvPr/>
        </p:nvGrpSpPr>
        <p:grpSpPr>
          <a:xfrm>
            <a:off x="6346294" y="892472"/>
            <a:ext cx="3185716" cy="2392678"/>
            <a:chOff x="4571444" y="2209800"/>
            <a:chExt cx="3185716" cy="239267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411193E-CA21-8D4C-9F18-5B309B67C483}"/>
                </a:ext>
              </a:extLst>
            </p:cNvPr>
            <p:cNvSpPr/>
            <p:nvPr/>
          </p:nvSpPr>
          <p:spPr>
            <a:xfrm>
              <a:off x="4571445" y="3980926"/>
              <a:ext cx="3185715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register r0</a:t>
              </a:r>
              <a:endParaRPr lang="en-US" sz="2800" dirty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D0B55AD1-BB85-2D4F-BDCB-FDCC41EF5897}"/>
                </a:ext>
              </a:extLst>
            </p:cNvPr>
            <p:cNvSpPr/>
            <p:nvPr/>
          </p:nvSpPr>
          <p:spPr>
            <a:xfrm>
              <a:off x="5834351" y="3032895"/>
              <a:ext cx="689377" cy="791321"/>
            </a:xfrm>
            <a:prstGeom prst="downArrow">
              <a:avLst/>
            </a:prstGeom>
            <a:solidFill>
              <a:srgbClr val="0070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44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95A527-0B7E-0D48-81AE-38D45AC08C16}"/>
                </a:ext>
              </a:extLst>
            </p:cNvPr>
            <p:cNvSpPr/>
            <p:nvPr/>
          </p:nvSpPr>
          <p:spPr>
            <a:xfrm>
              <a:off x="4571444" y="2209800"/>
              <a:ext cx="3185715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</a:t>
              </a:r>
              <a:r>
                <a:rPr lang="en-US" sz="2800" dirty="0">
                  <a:solidFill>
                    <a:srgbClr val="000000"/>
                  </a:solidFill>
                  <a:effectLst/>
                  <a:ea typeface="Arial"/>
                </a:rPr>
                <a:t>egister r1</a:t>
              </a:r>
              <a:endParaRPr lang="en-US" sz="2800" dirty="0">
                <a:solidFill>
                  <a:srgbClr val="000000"/>
                </a:solidFill>
                <a:effectLst/>
                <a:latin typeface="Arial"/>
                <a:ea typeface="Arial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6208CEF-C54B-BC47-95ED-C5599AA8D928}"/>
              </a:ext>
            </a:extLst>
          </p:cNvPr>
          <p:cNvGrpSpPr/>
          <p:nvPr/>
        </p:nvGrpSpPr>
        <p:grpSpPr>
          <a:xfrm>
            <a:off x="1878856" y="3915017"/>
            <a:ext cx="7894357" cy="2712797"/>
            <a:chOff x="1878856" y="3915017"/>
            <a:chExt cx="7894357" cy="271279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9B03B77-5323-3644-9A7B-53C315F4212C}"/>
                </a:ext>
              </a:extLst>
            </p:cNvPr>
            <p:cNvSpPr/>
            <p:nvPr/>
          </p:nvSpPr>
          <p:spPr>
            <a:xfrm>
              <a:off x="1878856" y="3915017"/>
              <a:ext cx="7894357" cy="271279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39D159-6349-BD47-92CB-AC27D4B9D142}"/>
                </a:ext>
              </a:extLst>
            </p:cNvPr>
            <p:cNvSpPr txBox="1"/>
            <p:nvPr/>
          </p:nvSpPr>
          <p:spPr>
            <a:xfrm>
              <a:off x="2016033" y="4040785"/>
              <a:ext cx="3958047" cy="22898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latin typeface="Consolas"/>
                  <a:ea typeface="Calibri"/>
                  <a:cs typeface="Calibri"/>
                </a:rPr>
                <a:t>mov	r0, 100</a:t>
              </a:r>
              <a:endParaRPr lang="en-US" sz="2400" b="1" dirty="0">
                <a:solidFill>
                  <a:srgbClr val="0070C0"/>
                </a:solidFill>
                <a:latin typeface="Arial"/>
                <a:ea typeface="Arial"/>
                <a:cs typeface="Calibri"/>
              </a:endParaRPr>
            </a:p>
            <a:p>
              <a:endParaRPr lang="en-US" dirty="0"/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/>
                  <a:ea typeface="Calibri"/>
                  <a:cs typeface="Calibri"/>
                </a:rPr>
                <a:t>// Expands an 8-bit (imm8) value 100 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/>
                  <a:ea typeface="Calibri"/>
                  <a:cs typeface="Calibri"/>
                </a:rPr>
                <a:t>// stored in the instruction 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/>
                  <a:ea typeface="Calibri"/>
                  <a:cs typeface="Calibri"/>
                </a:rPr>
                <a:t>// into the register r0</a:t>
              </a:r>
              <a:endParaRPr lang="en-US" dirty="0">
                <a:solidFill>
                  <a:srgbClr val="000000"/>
                </a:solidFill>
                <a:latin typeface="Arial"/>
                <a:ea typeface="Arial"/>
                <a:cs typeface="Calibri"/>
              </a:endParaRPr>
            </a:p>
            <a:p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521DE06-56CB-3F43-B1C6-A16EBA89F8F8}"/>
                </a:ext>
              </a:extLst>
            </p:cNvPr>
            <p:cNvGrpSpPr/>
            <p:nvPr/>
          </p:nvGrpSpPr>
          <p:grpSpPr>
            <a:xfrm>
              <a:off x="6280789" y="4040785"/>
              <a:ext cx="3362609" cy="2417832"/>
              <a:chOff x="5026198" y="2209800"/>
              <a:chExt cx="3362609" cy="241783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1907046-941F-0D49-B220-94CDFB08C2BF}"/>
                  </a:ext>
                </a:extLst>
              </p:cNvPr>
              <p:cNvSpPr/>
              <p:nvPr/>
            </p:nvSpPr>
            <p:spPr>
              <a:xfrm>
                <a:off x="5203092" y="4006080"/>
                <a:ext cx="3185715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register r0</a:t>
                </a:r>
                <a:endParaRPr lang="en-US" sz="2800" dirty="0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14" name="Down Arrow 13">
                <a:extLst>
                  <a:ext uri="{FF2B5EF4-FFF2-40B4-BE49-F238E27FC236}">
                    <a16:creationId xmlns:a16="http://schemas.microsoft.com/office/drawing/2014/main" id="{03CD754C-ABE2-8948-A78E-C710E132F4B4}"/>
                  </a:ext>
                </a:extLst>
              </p:cNvPr>
              <p:cNvSpPr/>
              <p:nvPr/>
            </p:nvSpPr>
            <p:spPr>
              <a:xfrm>
                <a:off x="6339873" y="2960477"/>
                <a:ext cx="689377" cy="791321"/>
              </a:xfrm>
              <a:prstGeom prst="downArrow">
                <a:avLst/>
              </a:prstGeom>
              <a:solidFill>
                <a:srgbClr val="0070C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440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000066D-7CC9-E041-BBED-006256DD8C5E}"/>
                  </a:ext>
                </a:extLst>
              </p:cNvPr>
              <p:cNvSpPr/>
              <p:nvPr/>
            </p:nvSpPr>
            <p:spPr>
              <a:xfrm>
                <a:off x="5026198" y="2209800"/>
                <a:ext cx="3185715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100</a:t>
                </a:r>
                <a:endParaRPr lang="en-US" sz="2800" dirty="0">
                  <a:solidFill>
                    <a:srgbClr val="000000"/>
                  </a:solidFill>
                  <a:effectLst/>
                  <a:latin typeface="Arial"/>
                  <a:ea typeface="Arial"/>
                </a:endParaRPr>
              </a:p>
            </p:txBody>
          </p:sp>
        </p:grp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4A228C4-6F5B-F145-ADBD-B50CDCBE83D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4D9C3A-891E-1456-2958-C439AAD67D7F}"/>
              </a:ext>
            </a:extLst>
          </p:cNvPr>
          <p:cNvSpPr txBox="1"/>
          <p:nvPr/>
        </p:nvSpPr>
        <p:spPr>
          <a:xfrm>
            <a:off x="2362459" y="6104427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Immediate "addressing"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DD25CA-EA91-3B41-C316-BC502DF5805A}"/>
              </a:ext>
            </a:extLst>
          </p:cNvPr>
          <p:cNvSpPr txBox="1"/>
          <p:nvPr/>
        </p:nvSpPr>
        <p:spPr>
          <a:xfrm>
            <a:off x="2041858" y="3011322"/>
            <a:ext cx="2938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register direct "addressing"</a:t>
            </a:r>
          </a:p>
        </p:txBody>
      </p:sp>
    </p:spTree>
    <p:extLst>
      <p:ext uri="{BB962C8B-B14F-4D97-AF65-F5344CB8AC3E}">
        <p14:creationId xmlns:p14="http://schemas.microsoft.com/office/powerpoint/2010/main" val="2394124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4166-69B8-C54C-89AD-C39CD6155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05727" y="5033299"/>
            <a:ext cx="5687720" cy="148016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r1, r5		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r5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r1, 1			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1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r1,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-4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-4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37" y="94599"/>
            <a:ext cx="10515600" cy="471530"/>
          </a:xfrm>
        </p:spPr>
        <p:txBody>
          <a:bodyPr/>
          <a:lstStyle/>
          <a:p>
            <a:r>
              <a:rPr lang="en-US" dirty="0"/>
              <a:t>mov – Copies Register Content between registers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1E05044-F953-7042-853D-93433271F9E0}"/>
              </a:ext>
            </a:extLst>
          </p:cNvPr>
          <p:cNvGrpSpPr/>
          <p:nvPr/>
        </p:nvGrpSpPr>
        <p:grpSpPr>
          <a:xfrm>
            <a:off x="209950" y="591012"/>
            <a:ext cx="6065344" cy="1343783"/>
            <a:chOff x="209950" y="457200"/>
            <a:chExt cx="6065344" cy="134378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85ABFDE-EAC1-F941-B61A-7D8AF47CEC34}"/>
                </a:ext>
              </a:extLst>
            </p:cNvPr>
            <p:cNvSpPr/>
            <p:nvPr/>
          </p:nvSpPr>
          <p:spPr>
            <a:xfrm>
              <a:off x="209950" y="457200"/>
              <a:ext cx="6065344" cy="134378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77DDD6B-EE14-F747-9FF9-7E8CE1FC8EF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484512" y="936665"/>
              <a:ext cx="1" cy="441121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850E088-9CDB-4547-A782-49F588B48A98}"/>
                </a:ext>
              </a:extLst>
            </p:cNvPr>
            <p:cNvSpPr txBox="1"/>
            <p:nvPr/>
          </p:nvSpPr>
          <p:spPr>
            <a:xfrm>
              <a:off x="3258348" y="1320976"/>
              <a:ext cx="2954655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constant (immediate value)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158B6E8C-2976-B345-958D-CBF66EA4266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063984" y="932505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9352A26-01EE-004E-84C4-BDBF0C0D8F95}"/>
                </a:ext>
              </a:extLst>
            </p:cNvPr>
            <p:cNvSpPr txBox="1"/>
            <p:nvPr/>
          </p:nvSpPr>
          <p:spPr>
            <a:xfrm>
              <a:off x="1040452" y="1328969"/>
              <a:ext cx="216108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destination register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3A468E0-2C76-DE4A-91F7-6605D32F7CE9}"/>
                </a:ext>
              </a:extLst>
            </p:cNvPr>
            <p:cNvSpPr txBox="1"/>
            <p:nvPr/>
          </p:nvSpPr>
          <p:spPr>
            <a:xfrm>
              <a:off x="1550065" y="572258"/>
              <a:ext cx="1282198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mov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B3A3F90-CA1C-2E4A-B696-E8A797608D55}"/>
                </a:ext>
              </a:extLst>
            </p:cNvPr>
            <p:cNvSpPr txBox="1"/>
            <p:nvPr/>
          </p:nvSpPr>
          <p:spPr>
            <a:xfrm>
              <a:off x="2832263" y="574937"/>
              <a:ext cx="605812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Rd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45279E7-7543-AE47-800F-05D73501E324}"/>
              </a:ext>
            </a:extLst>
          </p:cNvPr>
          <p:cNvGrpSpPr/>
          <p:nvPr/>
        </p:nvGrpSpPr>
        <p:grpSpPr>
          <a:xfrm>
            <a:off x="6497128" y="591012"/>
            <a:ext cx="5149335" cy="1343783"/>
            <a:chOff x="6497128" y="457200"/>
            <a:chExt cx="5149335" cy="1343783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6DF96B2-D5E9-2146-8314-80D1E23E242C}"/>
                </a:ext>
              </a:extLst>
            </p:cNvPr>
            <p:cNvSpPr/>
            <p:nvPr/>
          </p:nvSpPr>
          <p:spPr>
            <a:xfrm>
              <a:off x="6497128" y="457200"/>
              <a:ext cx="5149335" cy="134378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E825442-09D2-0044-9EDB-9B709FA6ECF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773717" y="926853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F5FEA4A-90E4-0042-852B-B3BC53E9572D}"/>
                </a:ext>
              </a:extLst>
            </p:cNvPr>
            <p:cNvSpPr txBox="1"/>
            <p:nvPr/>
          </p:nvSpPr>
          <p:spPr>
            <a:xfrm>
              <a:off x="9655772" y="1320976"/>
              <a:ext cx="1710725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source register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AAD60B0-0413-EB41-A400-C0E7BDD74DF7}"/>
                </a:ext>
              </a:extLst>
            </p:cNvPr>
            <p:cNvSpPr txBox="1"/>
            <p:nvPr/>
          </p:nvSpPr>
          <p:spPr>
            <a:xfrm>
              <a:off x="7632390" y="556831"/>
              <a:ext cx="1282198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mov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BF4EC75-68F8-394B-B258-3F26518D0981}"/>
                </a:ext>
              </a:extLst>
            </p:cNvPr>
            <p:cNvSpPr txBox="1"/>
            <p:nvPr/>
          </p:nvSpPr>
          <p:spPr>
            <a:xfrm>
              <a:off x="8914588" y="559510"/>
              <a:ext cx="605812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C3AF782-FBD7-E740-B429-5D62D4018F98}"/>
                </a:ext>
              </a:extLst>
            </p:cNvPr>
            <p:cNvSpPr txBox="1"/>
            <p:nvPr/>
          </p:nvSpPr>
          <p:spPr>
            <a:xfrm>
              <a:off x="9520400" y="559510"/>
              <a:ext cx="598241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Rm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4036E2E-8E88-9341-A5E2-CF950661386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239718" y="948097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64E42D2-9D8E-4C45-973F-0FC510F71BDF}"/>
                </a:ext>
              </a:extLst>
            </p:cNvPr>
            <p:cNvSpPr txBox="1"/>
            <p:nvPr/>
          </p:nvSpPr>
          <p:spPr>
            <a:xfrm>
              <a:off x="7153235" y="1312983"/>
              <a:ext cx="2190917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destination register</a:t>
              </a: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EBCBB18-CD9E-8944-80A1-9D7F213935B7}"/>
              </a:ext>
            </a:extLst>
          </p:cNvPr>
          <p:cNvSpPr txBox="1"/>
          <p:nvPr/>
        </p:nvSpPr>
        <p:spPr>
          <a:xfrm>
            <a:off x="3448776" y="706070"/>
            <a:ext cx="668773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rot4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C0BAFAC-EAC2-6045-887A-995147C70E6E}"/>
              </a:ext>
            </a:extLst>
          </p:cNvPr>
          <p:cNvSpPr txBox="1"/>
          <p:nvPr/>
        </p:nvSpPr>
        <p:spPr>
          <a:xfrm>
            <a:off x="4117549" y="706070"/>
            <a:ext cx="853119" cy="40011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0">
            <a:solidFill>
              <a:schemeClr val="accent6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imm8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839DC29-2EA2-1E4D-A60D-2B3E816C64EB}"/>
              </a:ext>
            </a:extLst>
          </p:cNvPr>
          <p:cNvGrpSpPr/>
          <p:nvPr/>
        </p:nvGrpSpPr>
        <p:grpSpPr>
          <a:xfrm>
            <a:off x="2284667" y="3697586"/>
            <a:ext cx="6568359" cy="1210129"/>
            <a:chOff x="790967" y="2319549"/>
            <a:chExt cx="6568359" cy="121012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521AD4E-A469-9845-B9AA-73513DEE15C2}"/>
                </a:ext>
              </a:extLst>
            </p:cNvPr>
            <p:cNvSpPr/>
            <p:nvPr/>
          </p:nvSpPr>
          <p:spPr>
            <a:xfrm>
              <a:off x="790967" y="2319549"/>
              <a:ext cx="6568359" cy="86741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F59968A-30BD-A748-B396-FAD937C96E6E}"/>
                </a:ext>
              </a:extLst>
            </p:cNvPr>
            <p:cNvSpPr txBox="1"/>
            <p:nvPr/>
          </p:nvSpPr>
          <p:spPr>
            <a:xfrm>
              <a:off x="857036" y="2329349"/>
              <a:ext cx="630172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constant 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Rd = constant</a:t>
              </a:r>
              <a:endPara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Rd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,  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Rm</a:t>
              </a:r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Rd = Rm</a:t>
              </a:r>
            </a:p>
            <a:p>
              <a:endParaRPr lang="en-US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1F554C9-12D1-4C41-A21E-0D81E2BAB1D2}"/>
              </a:ext>
            </a:extLst>
          </p:cNvPr>
          <p:cNvSpPr txBox="1"/>
          <p:nvPr/>
        </p:nvSpPr>
        <p:spPr>
          <a:xfrm>
            <a:off x="282105" y="641063"/>
            <a:ext cx="959703" cy="738664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machine code </a:t>
            </a:r>
            <a:r>
              <a:rPr lang="en-US" sz="1400" b="1" dirty="0">
                <a:solidFill>
                  <a:srgbClr val="0070C0"/>
                </a:solidFill>
              </a:rPr>
              <a:t>bit fields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70CC8B44-72B6-7242-A16B-5B5E3EB9C560}"/>
              </a:ext>
            </a:extLst>
          </p:cNvPr>
          <p:cNvSpPr/>
          <p:nvPr/>
        </p:nvSpPr>
        <p:spPr>
          <a:xfrm>
            <a:off x="1241808" y="906125"/>
            <a:ext cx="240405" cy="1042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DD9902-FF59-0744-92B9-FB932DAA5A1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5908E0-BECC-5DFC-EE74-A274A709C16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9768" y="2206817"/>
            <a:ext cx="6436151" cy="13844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F0FB5D-1B59-68F8-9F85-BCAC6A7CD697}"/>
              </a:ext>
            </a:extLst>
          </p:cNvPr>
          <p:cNvSpPr txBox="1"/>
          <p:nvPr/>
        </p:nvSpPr>
        <p:spPr>
          <a:xfrm>
            <a:off x="1040452" y="1886186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Immediate "addressing"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9327EB-4D58-7C1C-7EE3-2BC2E7824690}"/>
              </a:ext>
            </a:extLst>
          </p:cNvPr>
          <p:cNvSpPr txBox="1"/>
          <p:nvPr/>
        </p:nvSpPr>
        <p:spPr>
          <a:xfrm>
            <a:off x="8032919" y="1837485"/>
            <a:ext cx="2938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register direct "addressing"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C040539-F353-6B68-10E0-B5824E9185F8}"/>
              </a:ext>
            </a:extLst>
          </p:cNvPr>
          <p:cNvGrpSpPr/>
          <p:nvPr/>
        </p:nvGrpSpPr>
        <p:grpSpPr>
          <a:xfrm>
            <a:off x="8751704" y="2278971"/>
            <a:ext cx="3404346" cy="2258682"/>
            <a:chOff x="8751704" y="2278971"/>
            <a:chExt cx="3404346" cy="225868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EF5370D-E843-FE10-2987-157678D864F5}"/>
                </a:ext>
              </a:extLst>
            </p:cNvPr>
            <p:cNvSpPr txBox="1"/>
            <p:nvPr/>
          </p:nvSpPr>
          <p:spPr>
            <a:xfrm>
              <a:off x="9655772" y="2278971"/>
              <a:ext cx="2439162" cy="120032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imm8 is 8 bits in size!</a:t>
              </a:r>
            </a:p>
            <a:p>
              <a:endParaRPr lang="en-US" dirty="0">
                <a:solidFill>
                  <a:srgbClr val="FF0000"/>
                </a:solidFill>
              </a:endParaRPr>
            </a:p>
            <a:p>
              <a:r>
                <a:rPr lang="en-US" dirty="0">
                  <a:solidFill>
                    <a:srgbClr val="FF0000"/>
                  </a:solidFill>
                </a:rPr>
                <a:t>IMPACT: limited range of values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54C9A11-6E1A-701F-1621-415A2B0C9D78}"/>
                </a:ext>
              </a:extLst>
            </p:cNvPr>
            <p:cNvCxnSpPr>
              <a:cxnSpLocks/>
              <a:stCxn id="11" idx="1"/>
            </p:cNvCxnSpPr>
            <p:nvPr/>
          </p:nvCxnSpPr>
          <p:spPr bwMode="auto">
            <a:xfrm flipH="1">
              <a:off x="8751704" y="2879136"/>
              <a:ext cx="904068" cy="0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ADDA4CD-36C9-BBD7-871E-079F3463BC05}"/>
                </a:ext>
              </a:extLst>
            </p:cNvPr>
            <p:cNvSpPr txBox="1"/>
            <p:nvPr/>
          </p:nvSpPr>
          <p:spPr>
            <a:xfrm>
              <a:off x="9240893" y="3614323"/>
              <a:ext cx="2915157" cy="92333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b="1" dirty="0"/>
                <a:t>-</a:t>
              </a:r>
              <a:r>
                <a:rPr lang="en-US" b="1" dirty="0">
                  <a:solidFill>
                    <a:srgbClr val="FF0000"/>
                  </a:solidFill>
                </a:rPr>
                <a:t>256)</a:t>
              </a:r>
              <a:r>
                <a:rPr lang="en-US" b="1" dirty="0"/>
                <a:t> </a:t>
              </a:r>
              <a:r>
                <a:rPr lang="en-US" dirty="0"/>
                <a:t>&lt;= </a:t>
              </a:r>
              <a:r>
                <a:rPr lang="en-US" dirty="0">
                  <a:solidFill>
                    <a:srgbClr val="0070C0"/>
                  </a:solidFill>
                </a:rPr>
                <a:t>imm8</a:t>
              </a:r>
              <a:r>
                <a:rPr lang="en-US" dirty="0"/>
                <a:t> &lt;= 255  + values from "rotating" bits - later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333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32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8CBA84-1E26-CB4C-98CF-5F6C6FF84ED6}"/>
              </a:ext>
            </a:extLst>
          </p:cNvPr>
          <p:cNvSpPr/>
          <p:nvPr/>
        </p:nvSpPr>
        <p:spPr>
          <a:xfrm>
            <a:off x="1896273" y="803653"/>
            <a:ext cx="8139825" cy="27127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46DEBE-41EE-0849-A5D7-0919F47F5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558193"/>
          </a:xfrm>
        </p:spPr>
        <p:txBody>
          <a:bodyPr/>
          <a:lstStyle/>
          <a:p>
            <a:r>
              <a:rPr lang="en-US" dirty="0"/>
              <a:t>First Look: </a:t>
            </a:r>
            <a:r>
              <a:rPr lang="en-US" dirty="0">
                <a:solidFill>
                  <a:srgbClr val="FF0000"/>
                </a:solidFill>
              </a:rPr>
              <a:t>Add/Sub </a:t>
            </a:r>
            <a:r>
              <a:rPr lang="en-US" dirty="0"/>
              <a:t>Registers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F536E2-9EEC-AF41-92B0-57674F47B4E8}"/>
              </a:ext>
            </a:extLst>
          </p:cNvPr>
          <p:cNvSpPr txBox="1"/>
          <p:nvPr/>
        </p:nvSpPr>
        <p:spPr>
          <a:xfrm>
            <a:off x="2033452" y="929420"/>
            <a:ext cx="2929053" cy="2248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add	r0, r1, r2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ea typeface="Arial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// Adds r1 to r2 and</a:t>
            </a:r>
          </a:p>
          <a:p>
            <a:pPr>
              <a:lnSpc>
                <a:spcPct val="115000"/>
              </a:lnSpc>
              <a:tabLst>
                <a:tab pos="342900" algn="l"/>
                <a:tab pos="1600200" algn="l"/>
              </a:tabLst>
            </a:pP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// stores the result // in r0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AEBA90A-8AB4-AC47-B31A-2897D784A621}"/>
              </a:ext>
            </a:extLst>
          </p:cNvPr>
          <p:cNvGrpSpPr/>
          <p:nvPr/>
        </p:nvGrpSpPr>
        <p:grpSpPr>
          <a:xfrm>
            <a:off x="4962505" y="892023"/>
            <a:ext cx="4066663" cy="2430075"/>
            <a:chOff x="3690497" y="2172403"/>
            <a:chExt cx="4066663" cy="243007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411193E-CA21-8D4C-9F18-5B309B67C483}"/>
                </a:ext>
              </a:extLst>
            </p:cNvPr>
            <p:cNvSpPr/>
            <p:nvPr/>
          </p:nvSpPr>
          <p:spPr>
            <a:xfrm>
              <a:off x="4571445" y="3980926"/>
              <a:ext cx="3185715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15000"/>
                </a:lnSpc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register r0</a:t>
              </a:r>
              <a:endParaRPr lang="en-US" sz="2800" dirty="0">
                <a:solidFill>
                  <a:srgbClr val="000000"/>
                </a:solidFill>
                <a:latin typeface="Arial"/>
                <a:ea typeface="Arial"/>
              </a:endParaRPr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D0B55AD1-BB85-2D4F-BDCB-FDCC41EF5897}"/>
                </a:ext>
              </a:extLst>
            </p:cNvPr>
            <p:cNvSpPr/>
            <p:nvPr/>
          </p:nvSpPr>
          <p:spPr>
            <a:xfrm>
              <a:off x="5834351" y="3032895"/>
              <a:ext cx="689377" cy="791321"/>
            </a:xfrm>
            <a:prstGeom prst="downArrow">
              <a:avLst/>
            </a:prstGeom>
            <a:solidFill>
              <a:srgbClr val="0070C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44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95A527-0B7E-0D48-81AE-38D45AC08C16}"/>
                </a:ext>
              </a:extLst>
            </p:cNvPr>
            <p:cNvSpPr/>
            <p:nvPr/>
          </p:nvSpPr>
          <p:spPr>
            <a:xfrm>
              <a:off x="3690497" y="2172403"/>
              <a:ext cx="2126437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r</a:t>
              </a:r>
              <a:r>
                <a:rPr lang="en-US" sz="2800" dirty="0">
                  <a:solidFill>
                    <a:srgbClr val="000000"/>
                  </a:solidFill>
                  <a:effectLst/>
                  <a:ea typeface="Arial"/>
                </a:rPr>
                <a:t>egister r1</a:t>
              </a:r>
              <a:endParaRPr lang="en-US" sz="2800" dirty="0">
                <a:solidFill>
                  <a:srgbClr val="000000"/>
                </a:solidFill>
                <a:effectLst/>
                <a:latin typeface="Arial"/>
                <a:ea typeface="Arial"/>
              </a:endParaRP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759A5FED-F399-6C41-A0DD-C76A99C3C1F1}"/>
              </a:ext>
            </a:extLst>
          </p:cNvPr>
          <p:cNvSpPr/>
          <p:nvPr/>
        </p:nvSpPr>
        <p:spPr>
          <a:xfrm>
            <a:off x="7697788" y="892023"/>
            <a:ext cx="2126437" cy="62155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rgbClr val="000000"/>
                </a:solidFill>
                <a:ea typeface="Arial"/>
              </a:rPr>
              <a:t>r</a:t>
            </a:r>
            <a:r>
              <a:rPr lang="en-US" sz="2800" dirty="0">
                <a:solidFill>
                  <a:srgbClr val="000000"/>
                </a:solidFill>
                <a:effectLst/>
                <a:ea typeface="Arial"/>
              </a:rPr>
              <a:t>egister r2</a:t>
            </a:r>
            <a:endParaRPr lang="en-US" sz="2800" dirty="0">
              <a:solidFill>
                <a:srgbClr val="000000"/>
              </a:solidFill>
              <a:effectLst/>
              <a:latin typeface="Arial"/>
              <a:ea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6A781A-1CFD-174D-AFEB-B7143541DC39}"/>
              </a:ext>
            </a:extLst>
          </p:cNvPr>
          <p:cNvSpPr txBox="1"/>
          <p:nvPr/>
        </p:nvSpPr>
        <p:spPr>
          <a:xfrm>
            <a:off x="7151151" y="924141"/>
            <a:ext cx="4844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+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14B896-221B-874F-942A-D86640C8AD6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172EB6A-8C4F-5D49-9D98-9FEA6788E928}"/>
              </a:ext>
            </a:extLst>
          </p:cNvPr>
          <p:cNvGrpSpPr/>
          <p:nvPr/>
        </p:nvGrpSpPr>
        <p:grpSpPr>
          <a:xfrm>
            <a:off x="1878856" y="3892727"/>
            <a:ext cx="8157242" cy="2735087"/>
            <a:chOff x="1878856" y="3892727"/>
            <a:chExt cx="8157242" cy="273508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9B03B77-5323-3644-9A7B-53C315F4212C}"/>
                </a:ext>
              </a:extLst>
            </p:cNvPr>
            <p:cNvSpPr/>
            <p:nvPr/>
          </p:nvSpPr>
          <p:spPr>
            <a:xfrm>
              <a:off x="1878856" y="3915017"/>
              <a:ext cx="8157242" cy="271279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39D159-6349-BD47-92CB-AC27D4B9D142}"/>
                </a:ext>
              </a:extLst>
            </p:cNvPr>
            <p:cNvSpPr txBox="1"/>
            <p:nvPr/>
          </p:nvSpPr>
          <p:spPr>
            <a:xfrm>
              <a:off x="2016033" y="4040785"/>
              <a:ext cx="3958047" cy="2248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ea typeface="Calibri"/>
                  <a:cs typeface="Consolas" panose="020B0609020204030204" pitchFamily="49" charset="0"/>
                </a:rPr>
                <a:t>sub	r0, r1, 100</a:t>
              </a:r>
              <a:endParaRPr lang="en-US" sz="2400" dirty="0">
                <a:solidFill>
                  <a:srgbClr val="0070C0"/>
                </a:solidFill>
                <a:latin typeface="Consolas" panose="020B0609020204030204" pitchFamily="49" charset="0"/>
                <a:ea typeface="Arial"/>
                <a:cs typeface="Consolas" panose="020B0609020204030204" pitchFamily="49" charset="0"/>
              </a:endParaRP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  <a:ea typeface="Calibri"/>
                  <a:cs typeface="Consolas" panose="020B0609020204030204" pitchFamily="49" charset="0"/>
                </a:rPr>
                <a:t>// Perform r1 – 100 and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  <a:ea typeface="Arial"/>
                  <a:cs typeface="Consolas" panose="020B0609020204030204" pitchFamily="49" charset="0"/>
                </a:rPr>
                <a:t>// stores the result in</a:t>
              </a:r>
            </a:p>
            <a:p>
              <a:pPr>
                <a:lnSpc>
                  <a:spcPct val="115000"/>
                </a:lnSpc>
                <a:tabLst>
                  <a:tab pos="342900" algn="l"/>
                  <a:tab pos="1600200" algn="l"/>
                </a:tabLst>
              </a:pPr>
              <a:r>
                <a:rPr lang="en-US" dirty="0">
                  <a:solidFill>
                    <a:srgbClr val="000000"/>
                  </a:solidFill>
                  <a:latin typeface="Consolas" panose="020B0609020204030204" pitchFamily="49" charset="0"/>
                  <a:ea typeface="Arial"/>
                  <a:cs typeface="Consolas" panose="020B0609020204030204" pitchFamily="49" charset="0"/>
                </a:rPr>
                <a:t>// r0</a:t>
              </a:r>
            </a:p>
            <a:p>
              <a:endParaRPr lang="en-US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1444FC4-0E87-D944-81B4-A83E1C2FB557}"/>
                </a:ext>
              </a:extLst>
            </p:cNvPr>
            <p:cNvGrpSpPr/>
            <p:nvPr/>
          </p:nvGrpSpPr>
          <p:grpSpPr>
            <a:xfrm>
              <a:off x="5055610" y="4003953"/>
              <a:ext cx="4066663" cy="2430075"/>
              <a:chOff x="3690497" y="2172403"/>
              <a:chExt cx="4066663" cy="2430075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BA7B186-FFB1-3B4B-B48D-0AB615DF4B10}"/>
                  </a:ext>
                </a:extLst>
              </p:cNvPr>
              <p:cNvSpPr/>
              <p:nvPr/>
            </p:nvSpPr>
            <p:spPr>
              <a:xfrm>
                <a:off x="4571445" y="3980926"/>
                <a:ext cx="3185715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register r0</a:t>
                </a:r>
                <a:endParaRPr lang="en-US" sz="2800" dirty="0">
                  <a:solidFill>
                    <a:srgbClr val="000000"/>
                  </a:solidFill>
                  <a:latin typeface="Arial"/>
                  <a:ea typeface="Arial"/>
                </a:endParaRPr>
              </a:p>
            </p:txBody>
          </p:sp>
          <p:sp>
            <p:nvSpPr>
              <p:cNvPr id="21" name="Down Arrow 20">
                <a:extLst>
                  <a:ext uri="{FF2B5EF4-FFF2-40B4-BE49-F238E27FC236}">
                    <a16:creationId xmlns:a16="http://schemas.microsoft.com/office/drawing/2014/main" id="{EDD7F647-C7BE-6F4E-974D-BA0F721A3831}"/>
                  </a:ext>
                </a:extLst>
              </p:cNvPr>
              <p:cNvSpPr/>
              <p:nvPr/>
            </p:nvSpPr>
            <p:spPr>
              <a:xfrm>
                <a:off x="5758206" y="3033461"/>
                <a:ext cx="689377" cy="791321"/>
              </a:xfrm>
              <a:prstGeom prst="downArrow">
                <a:avLst/>
              </a:prstGeom>
              <a:solidFill>
                <a:srgbClr val="0070C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440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A63C9888-E1E9-5949-A20D-281DA5A4FD47}"/>
                  </a:ext>
                </a:extLst>
              </p:cNvPr>
              <p:cNvSpPr/>
              <p:nvPr/>
            </p:nvSpPr>
            <p:spPr>
              <a:xfrm>
                <a:off x="3690497" y="2172403"/>
                <a:ext cx="2126437" cy="621552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3175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800" dirty="0">
                    <a:solidFill>
                      <a:srgbClr val="000000"/>
                    </a:solidFill>
                    <a:ea typeface="Arial"/>
                  </a:rPr>
                  <a:t>r</a:t>
                </a:r>
                <a:r>
                  <a:rPr lang="en-US" sz="2800" dirty="0">
                    <a:solidFill>
                      <a:srgbClr val="000000"/>
                    </a:solidFill>
                    <a:effectLst/>
                    <a:ea typeface="Arial"/>
                  </a:rPr>
                  <a:t>egister r1</a:t>
                </a:r>
                <a:endParaRPr lang="en-US" sz="2800" dirty="0">
                  <a:solidFill>
                    <a:srgbClr val="000000"/>
                  </a:solidFill>
                  <a:effectLst/>
                  <a:latin typeface="Arial"/>
                  <a:ea typeface="Arial"/>
                </a:endParaRP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908A51-1861-5A4C-BBA7-3B6645067F26}"/>
                </a:ext>
              </a:extLst>
            </p:cNvPr>
            <p:cNvSpPr/>
            <p:nvPr/>
          </p:nvSpPr>
          <p:spPr>
            <a:xfrm>
              <a:off x="7763761" y="4003953"/>
              <a:ext cx="2126437" cy="62155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"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dirty="0">
                  <a:solidFill>
                    <a:srgbClr val="000000"/>
                  </a:solidFill>
                  <a:ea typeface="Arial"/>
                </a:rPr>
                <a:t>100</a:t>
              </a:r>
              <a:endParaRPr lang="en-US" sz="2800" dirty="0">
                <a:solidFill>
                  <a:srgbClr val="000000"/>
                </a:solidFill>
                <a:effectLst/>
                <a:latin typeface="Arial"/>
                <a:ea typeface="Arial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69FCDF5-B240-B647-B69D-357C1E8E9B2A}"/>
                </a:ext>
              </a:extLst>
            </p:cNvPr>
            <p:cNvSpPr txBox="1"/>
            <p:nvPr/>
          </p:nvSpPr>
          <p:spPr>
            <a:xfrm>
              <a:off x="7272953" y="3892727"/>
              <a:ext cx="3561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tx2"/>
                  </a:solidFill>
                </a:rPr>
                <a:t>-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320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ontent Placeholder 2">
            <a:extLst>
              <a:ext uri="{FF2B5EF4-FFF2-40B4-BE49-F238E27FC236}">
                <a16:creationId xmlns:a16="http://schemas.microsoft.com/office/drawing/2014/main" id="{3C938D27-F659-1640-B19E-DDC679C9BAB1}"/>
              </a:ext>
            </a:extLst>
          </p:cNvPr>
          <p:cNvSpPr txBox="1">
            <a:spLocks/>
          </p:cNvSpPr>
          <p:nvPr/>
        </p:nvSpPr>
        <p:spPr>
          <a:xfrm>
            <a:off x="2591045" y="4337795"/>
            <a:ext cx="6180849" cy="14578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r2, r3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r2 + r3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r1, 1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r1 – 1; or r1--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	r1, r2, 234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= r2 + 234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37" y="-2628"/>
            <a:ext cx="10515600" cy="603658"/>
          </a:xfrm>
        </p:spPr>
        <p:txBody>
          <a:bodyPr/>
          <a:lstStyle/>
          <a:p>
            <a:r>
              <a:rPr lang="en-US" dirty="0"/>
              <a:t>add/sub – Add or Subtract two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4166-69B8-C54C-89AD-C39CD6155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36931" y="2058266"/>
            <a:ext cx="6867630" cy="182360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+ constant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- constant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Rm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+ Rm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Rd,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Rm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Rd = Rn - Rm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86A6D9-2072-0048-B223-8F849D28FA8F}"/>
              </a:ext>
            </a:extLst>
          </p:cNvPr>
          <p:cNvGrpSpPr/>
          <p:nvPr/>
        </p:nvGrpSpPr>
        <p:grpSpPr>
          <a:xfrm>
            <a:off x="224481" y="597902"/>
            <a:ext cx="6081368" cy="1343783"/>
            <a:chOff x="464451" y="748523"/>
            <a:chExt cx="6081368" cy="1343783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5CEAD13-71C7-AA41-9B17-0E5E3E063C52}"/>
                </a:ext>
              </a:extLst>
            </p:cNvPr>
            <p:cNvGrpSpPr/>
            <p:nvPr/>
          </p:nvGrpSpPr>
          <p:grpSpPr>
            <a:xfrm>
              <a:off x="464451" y="748523"/>
              <a:ext cx="6081368" cy="1343783"/>
              <a:chOff x="209950" y="457200"/>
              <a:chExt cx="6081368" cy="1343783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371D108-E0AA-0848-860F-3E75D9FA65DD}"/>
                  </a:ext>
                </a:extLst>
              </p:cNvPr>
              <p:cNvSpPr/>
              <p:nvPr/>
            </p:nvSpPr>
            <p:spPr>
              <a:xfrm>
                <a:off x="209950" y="457200"/>
                <a:ext cx="6081368" cy="134378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4FD77C54-05A5-744F-B9E9-544A67D5507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711849" y="931210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D21C892-7937-924F-9559-BD68A83B95F7}"/>
                  </a:ext>
                </a:extLst>
              </p:cNvPr>
              <p:cNvSpPr txBox="1"/>
              <p:nvPr/>
            </p:nvSpPr>
            <p:spPr>
              <a:xfrm>
                <a:off x="4017741" y="1300600"/>
                <a:ext cx="2210862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 constant</a:t>
                </a:r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B30B3D10-8B0D-8C41-A468-927BBDA3079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422347" y="982957"/>
                <a:ext cx="1" cy="372879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88FF6F6-4164-9A49-938D-A39E1A29C46C}"/>
                  </a:ext>
                </a:extLst>
              </p:cNvPr>
              <p:cNvSpPr txBox="1"/>
              <p:nvPr/>
            </p:nvSpPr>
            <p:spPr>
              <a:xfrm>
                <a:off x="1342217" y="1300600"/>
                <a:ext cx="1298885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destination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DE5BF2C-2629-C744-8B0D-78CF7823E491}"/>
                  </a:ext>
                </a:extLst>
              </p:cNvPr>
              <p:cNvSpPr txBox="1"/>
              <p:nvPr/>
            </p:nvSpPr>
            <p:spPr>
              <a:xfrm>
                <a:off x="291036" y="572258"/>
                <a:ext cx="1863180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add/sub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BB1A992-B4E5-E342-BDA8-AE16EC2AE411}"/>
                  </a:ext>
                </a:extLst>
              </p:cNvPr>
              <p:cNvSpPr txBox="1"/>
              <p:nvPr/>
            </p:nvSpPr>
            <p:spPr>
              <a:xfrm>
                <a:off x="2158398" y="576909"/>
                <a:ext cx="836233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Rd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8C29FCD-938B-0642-8FE2-EA468EC551AE}"/>
                </a:ext>
              </a:extLst>
            </p:cNvPr>
            <p:cNvSpPr txBox="1"/>
            <p:nvPr/>
          </p:nvSpPr>
          <p:spPr>
            <a:xfrm>
              <a:off x="4078200" y="869929"/>
              <a:ext cx="668773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rot4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81031-AD30-C54D-AB8A-D78530964807}"/>
                </a:ext>
              </a:extLst>
            </p:cNvPr>
            <p:cNvSpPr txBox="1"/>
            <p:nvPr/>
          </p:nvSpPr>
          <p:spPr>
            <a:xfrm>
              <a:off x="4742594" y="871069"/>
              <a:ext cx="853119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imm8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DC38710-D173-7840-8FBC-EDD4F1537E3C}"/>
                </a:ext>
              </a:extLst>
            </p:cNvPr>
            <p:cNvSpPr txBox="1"/>
            <p:nvPr/>
          </p:nvSpPr>
          <p:spPr>
            <a:xfrm>
              <a:off x="3249132" y="869956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26798A9-E40D-DF4F-AEB5-3FE580F41AF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661920" y="1229646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ED82A35-85C8-DA4D-A85A-A8032624032B}"/>
                </a:ext>
              </a:extLst>
            </p:cNvPr>
            <p:cNvSpPr txBox="1"/>
            <p:nvPr/>
          </p:nvSpPr>
          <p:spPr>
            <a:xfrm>
              <a:off x="2970649" y="1597274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375A415-3622-F943-997A-8F5251EE2268}"/>
              </a:ext>
            </a:extLst>
          </p:cNvPr>
          <p:cNvGrpSpPr/>
          <p:nvPr/>
        </p:nvGrpSpPr>
        <p:grpSpPr>
          <a:xfrm>
            <a:off x="6426697" y="597902"/>
            <a:ext cx="5555729" cy="1343783"/>
            <a:chOff x="6773348" y="748523"/>
            <a:chExt cx="5555729" cy="1343783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87E1456-CE19-8E44-ACF0-B63B5158D0D6}"/>
                </a:ext>
              </a:extLst>
            </p:cNvPr>
            <p:cNvGrpSpPr/>
            <p:nvPr/>
          </p:nvGrpSpPr>
          <p:grpSpPr>
            <a:xfrm>
              <a:off x="6773348" y="748523"/>
              <a:ext cx="5555729" cy="1343783"/>
              <a:chOff x="209949" y="457200"/>
              <a:chExt cx="5555729" cy="1343783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CD915F3D-A940-384A-A89D-829A31AC5808}"/>
                  </a:ext>
                </a:extLst>
              </p:cNvPr>
              <p:cNvSpPr/>
              <p:nvPr/>
            </p:nvSpPr>
            <p:spPr>
              <a:xfrm>
                <a:off x="209949" y="457200"/>
                <a:ext cx="5555729" cy="134378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5B1537C3-4AD2-DB4B-B388-5BB863A507F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322931" y="996755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7F961CBE-8960-5B44-ACB5-9462B10CC03B}"/>
                  </a:ext>
                </a:extLst>
              </p:cNvPr>
              <p:cNvSpPr txBox="1"/>
              <p:nvPr/>
            </p:nvSpPr>
            <p:spPr>
              <a:xfrm>
                <a:off x="4144702" y="1361818"/>
                <a:ext cx="1274708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</a:t>
                </a:r>
              </a:p>
            </p:txBody>
          </p: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657EA164-2CEB-B847-B347-7CE55662313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448326" y="1044019"/>
                <a:ext cx="1" cy="372879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F0C85C6A-7348-3B4F-BCCE-3CBC799DDF3B}"/>
                  </a:ext>
                </a:extLst>
              </p:cNvPr>
              <p:cNvSpPr txBox="1"/>
              <p:nvPr/>
            </p:nvSpPr>
            <p:spPr>
              <a:xfrm>
                <a:off x="1400975" y="1366146"/>
                <a:ext cx="1332001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destination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A281571F-F8F0-6E47-A4C7-F02C9176B2C1}"/>
                  </a:ext>
                </a:extLst>
              </p:cNvPr>
              <p:cNvSpPr txBox="1"/>
              <p:nvPr/>
            </p:nvSpPr>
            <p:spPr>
              <a:xfrm>
                <a:off x="379439" y="636559"/>
                <a:ext cx="1805351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add/sub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771EE205-B4DF-974F-9A33-AC5140B67A7F}"/>
                  </a:ext>
                </a:extLst>
              </p:cNvPr>
              <p:cNvSpPr txBox="1"/>
              <p:nvPr/>
            </p:nvSpPr>
            <p:spPr>
              <a:xfrm>
                <a:off x="2184377" y="637971"/>
                <a:ext cx="836233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tx2"/>
                    </a:solidFill>
                  </a:rPr>
                  <a:t>Rd</a:t>
                </a: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05E515E-D899-B54A-8D61-4735C4F44E08}"/>
                </a:ext>
              </a:extLst>
            </p:cNvPr>
            <p:cNvSpPr txBox="1"/>
            <p:nvPr/>
          </p:nvSpPr>
          <p:spPr>
            <a:xfrm>
              <a:off x="9584009" y="931018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5FE4A25-6005-DA48-A8D5-9E29D5B21A5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0007417" y="1316548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E305E5F-DCFF-5B4A-A468-FA0B8D0F85E9}"/>
                </a:ext>
              </a:extLst>
            </p:cNvPr>
            <p:cNvSpPr txBox="1"/>
            <p:nvPr/>
          </p:nvSpPr>
          <p:spPr>
            <a:xfrm>
              <a:off x="9397096" y="1662411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7C04821-8F93-574E-B53E-475A9DD5091E}"/>
                </a:ext>
              </a:extLst>
            </p:cNvPr>
            <p:cNvSpPr txBox="1"/>
            <p:nvPr/>
          </p:nvSpPr>
          <p:spPr>
            <a:xfrm>
              <a:off x="10426516" y="940078"/>
              <a:ext cx="83434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Rm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E448C78-1D13-D842-A09C-00D7A2EB2C0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045846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3" grpId="0" uiExpand="1" build="p" animBg="1"/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92F77-5CE3-D54D-9371-4DCD46043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708" y="119576"/>
            <a:ext cx="4930235" cy="471589"/>
          </a:xfrm>
        </p:spPr>
        <p:txBody>
          <a:bodyPr/>
          <a:lstStyle/>
          <a:p>
            <a:r>
              <a:rPr lang="en-US" dirty="0"/>
              <a:t>Arm Core Floorplan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B8024A-D156-C65F-05F2-5F0E87DC6CC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95707" y="620449"/>
            <a:ext cx="4930235" cy="54549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1800" b="1" dirty="0"/>
              <a:t>Control:</a:t>
            </a:r>
            <a:r>
              <a:rPr lang="en-US" sz="1800" dirty="0"/>
              <a:t> Specifies the operation of the CPU</a:t>
            </a:r>
          </a:p>
          <a:p>
            <a:r>
              <a:rPr lang="en-US" sz="1800" b="1" dirty="0"/>
              <a:t>Register File: </a:t>
            </a:r>
            <a:r>
              <a:rPr lang="en-US" sz="1800" dirty="0"/>
              <a:t>Memory inside the CPU</a:t>
            </a:r>
          </a:p>
          <a:p>
            <a:pPr lvl="1"/>
            <a:r>
              <a:rPr lang="en-US" sz="1800" dirty="0"/>
              <a:t>Instructions reference these directly</a:t>
            </a:r>
          </a:p>
          <a:p>
            <a:r>
              <a:rPr lang="en-US" sz="1800" b="1" dirty="0"/>
              <a:t>ALU</a:t>
            </a:r>
            <a:r>
              <a:rPr lang="en-US" sz="1800" dirty="0"/>
              <a:t>: Arithmetic Logic Unit: Arithmetic and bitwise hardware (on the bits)</a:t>
            </a:r>
          </a:p>
          <a:p>
            <a:r>
              <a:rPr lang="en-US" sz="1800" b="1" dirty="0"/>
              <a:t>Barrel shifter: </a:t>
            </a:r>
            <a:r>
              <a:rPr lang="en-US" sz="1800" dirty="0"/>
              <a:t>(shifts bits in a register during instruction execution - Later)</a:t>
            </a:r>
          </a:p>
          <a:p>
            <a:r>
              <a:rPr lang="en-US" sz="1800" b="1" dirty="0"/>
              <a:t>Instruction Decode: </a:t>
            </a:r>
            <a:r>
              <a:rPr lang="en-US" sz="1800" dirty="0"/>
              <a:t>Interprets the the bits in an instruction to determine what the instruction means</a:t>
            </a:r>
          </a:p>
          <a:p>
            <a:r>
              <a:rPr lang="en-US" sz="1800" b="1" dirty="0"/>
              <a:t>Register Decode: </a:t>
            </a:r>
            <a:r>
              <a:rPr lang="en-US" sz="1800" dirty="0"/>
              <a:t>controls the registers in during instruction execution</a:t>
            </a:r>
          </a:p>
          <a:p>
            <a:r>
              <a:rPr lang="en-US" sz="1800" b="1" dirty="0"/>
              <a:t>Address and Data: </a:t>
            </a:r>
            <a:r>
              <a:rPr lang="en-US" sz="1800" dirty="0"/>
              <a:t>Interface to external RAM (like memory </a:t>
            </a:r>
            <a:r>
              <a:rPr lang="en-US" sz="1800" dirty="0" err="1"/>
              <a:t>dimms</a:t>
            </a:r>
            <a:r>
              <a:rPr lang="en-US" sz="1800" dirty="0"/>
              <a:t>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983776-5130-F74B-A8F5-193F98645E4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5943" y="0"/>
            <a:ext cx="6866964" cy="68261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6940BD-42CC-6D47-911F-9D88B9A1A1AF}"/>
              </a:ext>
            </a:extLst>
          </p:cNvPr>
          <p:cNvSpPr txBox="1"/>
          <p:nvPr/>
        </p:nvSpPr>
        <p:spPr>
          <a:xfrm>
            <a:off x="1594839" y="6133297"/>
            <a:ext cx="3377848" cy="36933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Single core </a:t>
            </a:r>
            <a:r>
              <a:rPr lang="en-US" b="1" i="1" dirty="0">
                <a:solidFill>
                  <a:schemeClr val="accent1"/>
                </a:solidFill>
              </a:rPr>
              <a:t>arm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die </a:t>
            </a:r>
            <a:r>
              <a:rPr lang="en-US" b="1" i="1" dirty="0">
                <a:solidFill>
                  <a:schemeClr val="accent1"/>
                </a:solidFill>
              </a:rPr>
              <a:t>Floorplan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32818DA2-4C15-094A-9DF6-6124B770BA73}"/>
              </a:ext>
            </a:extLst>
          </p:cNvPr>
          <p:cNvSpPr/>
          <p:nvPr/>
        </p:nvSpPr>
        <p:spPr>
          <a:xfrm>
            <a:off x="4972687" y="6180727"/>
            <a:ext cx="696603" cy="2744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03307B-E04C-664C-9E17-F0FE0B01F2A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23832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B3F6-9EED-2247-B534-40D364C98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82" y="-25998"/>
            <a:ext cx="10515600" cy="715294"/>
          </a:xfrm>
        </p:spPr>
        <p:txBody>
          <a:bodyPr/>
          <a:lstStyle/>
          <a:p>
            <a:r>
              <a:rPr lang="en-US" dirty="0"/>
              <a:t>Writing a Sequence of Add &amp; Subtract Instructions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06D1DA-05BA-B049-A6A9-81AAF8DE0987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33367" y="795347"/>
            <a:ext cx="5256696" cy="381424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dirty="0"/>
              <a:t>You need to perform the following sequence of integer adds/subtracts</a:t>
            </a:r>
          </a:p>
          <a:p>
            <a:pPr marL="0" indent="0">
              <a:buNone/>
            </a:pPr>
            <a:r>
              <a:rPr lang="en-US" sz="2000" b="1" dirty="0">
                <a:latin typeface="Courier New" charset="0"/>
                <a:ea typeface="宋体" charset="0"/>
                <a:cs typeface="宋体" charset="0"/>
              </a:rPr>
              <a:t>	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 = b + c + d - e;</a:t>
            </a:r>
          </a:p>
          <a:p>
            <a:r>
              <a:rPr lang="en-US" sz="2000" dirty="0">
                <a:ea typeface="宋体" charset="0"/>
                <a:cs typeface="宋体" charset="0"/>
              </a:rPr>
              <a:t>Since ARM uses a </a:t>
            </a:r>
            <a:r>
              <a:rPr lang="en-US" sz="2000" dirty="0">
                <a:solidFill>
                  <a:srgbClr val="2C895B"/>
                </a:solidFill>
                <a:ea typeface="宋体" charset="0"/>
                <a:cs typeface="宋体" charset="0"/>
              </a:rPr>
              <a:t>three-operand instruction</a:t>
            </a:r>
            <a:r>
              <a:rPr lang="en-US" sz="2000" dirty="0">
                <a:ea typeface="宋体" charset="0"/>
                <a:cs typeface="宋体" charset="0"/>
              </a:rPr>
              <a:t> set, </a:t>
            </a:r>
            <a:r>
              <a:rPr lang="en-US" sz="2000" dirty="0">
                <a:solidFill>
                  <a:srgbClr val="0070C0"/>
                </a:solidFill>
                <a:ea typeface="宋体" charset="0"/>
                <a:cs typeface="宋体" charset="0"/>
              </a:rPr>
              <a:t>you can only operate on </a:t>
            </a:r>
            <a:r>
              <a:rPr lang="en-US" sz="2000" dirty="0">
                <a:solidFill>
                  <a:srgbClr val="C00000"/>
                </a:solidFill>
                <a:ea typeface="宋体" charset="0"/>
                <a:cs typeface="宋体" charset="0"/>
              </a:rPr>
              <a:t>two operands </a:t>
            </a:r>
            <a:r>
              <a:rPr lang="en-US" sz="2000" dirty="0">
                <a:solidFill>
                  <a:srgbClr val="0070C0"/>
                </a:solidFill>
                <a:ea typeface="宋体" charset="0"/>
                <a:cs typeface="宋体" charset="0"/>
              </a:rPr>
              <a:t>at a time</a:t>
            </a:r>
          </a:p>
          <a:p>
            <a:r>
              <a:rPr lang="en-US" sz="2000" dirty="0">
                <a:ea typeface="宋体" charset="0"/>
                <a:cs typeface="宋体" charset="0"/>
              </a:rPr>
              <a:t>So, you need to use </a:t>
            </a:r>
            <a:r>
              <a:rPr lang="en-US" sz="2000" dirty="0">
                <a:solidFill>
                  <a:srgbClr val="0070C0"/>
                </a:solidFill>
                <a:ea typeface="宋体" charset="0"/>
                <a:cs typeface="宋体" charset="0"/>
              </a:rPr>
              <a:t>one register as an </a:t>
            </a:r>
            <a:r>
              <a:rPr lang="en-US" sz="2000" b="1" dirty="0">
                <a:solidFill>
                  <a:srgbClr val="0070C0"/>
                </a:solidFill>
                <a:ea typeface="宋体" charset="0"/>
                <a:cs typeface="宋体" charset="0"/>
              </a:rPr>
              <a:t>accumulator</a:t>
            </a:r>
            <a:r>
              <a:rPr lang="en-US" sz="2000" dirty="0">
                <a:ea typeface="宋体" charset="0"/>
                <a:cs typeface="宋体" charset="0"/>
              </a:rPr>
              <a:t> and create </a:t>
            </a:r>
            <a:r>
              <a:rPr lang="en-US" sz="2000" b="1" dirty="0">
                <a:solidFill>
                  <a:srgbClr val="0070C0"/>
                </a:solidFill>
                <a:ea typeface="宋体" charset="0"/>
                <a:cs typeface="宋体" charset="0"/>
              </a:rPr>
              <a:t>a sequence of add instructions</a:t>
            </a:r>
            <a:r>
              <a:rPr lang="en-US" sz="2000" dirty="0">
                <a:ea typeface="宋体" charset="0"/>
                <a:cs typeface="宋体" charset="0"/>
              </a:rPr>
              <a:t> to build up the solution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539482-2110-BF4D-9345-114C7A89C49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569182" y="689296"/>
            <a:ext cx="4521200" cy="257865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  = b  + c  + d  - 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r1 + r2 + r3 – r4;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((r1 + r2) + r3) – r4;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r1 + r2;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r0 + r3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r0 – r4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74F7DA-BC11-314B-9FF1-8F73D31952AA}"/>
              </a:ext>
            </a:extLst>
          </p:cNvPr>
          <p:cNvSpPr txBox="1"/>
          <p:nvPr/>
        </p:nvSpPr>
        <p:spPr>
          <a:xfrm>
            <a:off x="1613957" y="4715643"/>
            <a:ext cx="3078956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492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</a:p>
          <a:p>
            <a:pPr algn="ctr"/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  <a:sym typeface="Wingdings" pitchFamily="2" charset="2"/>
              </a:rPr>
              <a:t>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</a:t>
            </a:r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75579D43-FB7D-D640-9EAF-726F00A8149F}"/>
              </a:ext>
            </a:extLst>
          </p:cNvPr>
          <p:cNvSpPr txBox="1">
            <a:spLocks/>
          </p:cNvSpPr>
          <p:nvPr/>
        </p:nvSpPr>
        <p:spPr>
          <a:xfrm>
            <a:off x="7281091" y="4867013"/>
            <a:ext cx="3021858" cy="9180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 =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b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+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c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) – 5;</a:t>
            </a:r>
            <a:endParaRPr lang="en-US" sz="1200" dirty="0">
              <a:latin typeface="Consolas" panose="020B0609020204030204" pitchFamily="49" charset="0"/>
              <a:ea typeface="宋体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 =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+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r2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) – 5;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7DCF37-A5D0-DD42-8D80-5037AC1024B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B4D9DE9-1E96-8508-EFDB-91A7C80CDBA6}"/>
              </a:ext>
            </a:extLst>
          </p:cNvPr>
          <p:cNvSpPr txBox="1">
            <a:spLocks/>
          </p:cNvSpPr>
          <p:nvPr/>
        </p:nvSpPr>
        <p:spPr>
          <a:xfrm>
            <a:off x="6569182" y="3314803"/>
            <a:ext cx="4521200" cy="12509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r1, r2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r0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, r3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r0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, r4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8000528F-62B3-12D8-1837-110A1AE065E6}"/>
              </a:ext>
            </a:extLst>
          </p:cNvPr>
          <p:cNvSpPr txBox="1">
            <a:spLocks/>
          </p:cNvSpPr>
          <p:nvPr/>
        </p:nvSpPr>
        <p:spPr>
          <a:xfrm>
            <a:off x="7270931" y="5884797"/>
            <a:ext cx="3078956" cy="8086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add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r1, r2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sub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r0, r0</a:t>
            </a:r>
            <a:r>
              <a:rPr lang="en-US" sz="2000" dirty="0">
                <a:latin typeface="Consolas" panose="020B0609020204030204" pitchFamily="49" charset="0"/>
                <a:ea typeface="宋体" charset="0"/>
                <a:cs typeface="Consolas" panose="020B0609020204030204" pitchFamily="49" charset="0"/>
              </a:rPr>
              <a:t>, 5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087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  <p:bldP spid="5" grpId="0" build="p" animBg="1"/>
      <p:bldP spid="9" grpId="0" animBg="1"/>
      <p:bldP spid="25" grpId="0" animBg="1"/>
      <p:bldP spid="7" grpId="0"/>
      <p:bldP spid="8" grpId="0" uiExpand="1" build="p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1A8354-FD5C-3D4A-A99C-C3D34064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22" y="148058"/>
            <a:ext cx="11658121" cy="440185"/>
          </a:xfrm>
        </p:spPr>
        <p:txBody>
          <a:bodyPr/>
          <a:lstStyle/>
          <a:p>
            <a:r>
              <a:rPr lang="en-US" dirty="0"/>
              <a:t>Line Layout in an Arm Assembly Source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3C145E-4643-AB42-8A2D-02C154E59D3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5504" y="2784387"/>
            <a:ext cx="11379446" cy="3603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000" dirty="0"/>
              <a:t>Assembly language source text files are </a:t>
            </a:r>
            <a:r>
              <a:rPr lang="en-US" sz="2000" b="1" dirty="0">
                <a:solidFill>
                  <a:srgbClr val="0070C0"/>
                </a:solidFill>
              </a:rPr>
              <a:t>line oriented</a:t>
            </a:r>
            <a:r>
              <a:rPr lang="en-US" sz="2000" dirty="0">
                <a:solidFill>
                  <a:srgbClr val="0070C0"/>
                </a:solidFill>
              </a:rPr>
              <a:t> (each ending in a '\n')</a:t>
            </a:r>
          </a:p>
          <a:p>
            <a:r>
              <a:rPr lang="en-US" sz="2000" b="1" dirty="0">
                <a:solidFill>
                  <a:srgbClr val="2C895B"/>
                </a:solidFill>
              </a:rPr>
              <a:t>Each line represents </a:t>
            </a:r>
            <a:r>
              <a:rPr lang="en-US" sz="2000" dirty="0">
                <a:solidFill>
                  <a:schemeClr val="tx2"/>
                </a:solidFill>
              </a:rPr>
              <a:t>a </a:t>
            </a:r>
            <a:r>
              <a:rPr lang="en-US" sz="2000" b="1" dirty="0">
                <a:solidFill>
                  <a:srgbClr val="C00000"/>
                </a:solidFill>
              </a:rPr>
              <a:t>starting address in memory </a:t>
            </a:r>
            <a:r>
              <a:rPr lang="en-US" sz="2000" dirty="0">
                <a:solidFill>
                  <a:schemeClr val="tx2"/>
                </a:solidFill>
              </a:rPr>
              <a:t>and does </a:t>
            </a:r>
            <a:r>
              <a:rPr lang="en-US" sz="2000" b="1" dirty="0">
                <a:solidFill>
                  <a:srgbClr val="0070C0"/>
                </a:solidFill>
              </a:rPr>
              <a:t>one</a:t>
            </a:r>
            <a:r>
              <a:rPr lang="en-US" sz="2000" dirty="0">
                <a:solidFill>
                  <a:srgbClr val="0070C0"/>
                </a:solidFill>
              </a:rPr>
              <a:t> of</a:t>
            </a:r>
            <a:r>
              <a:rPr lang="en-US" sz="2000" dirty="0">
                <a:solidFill>
                  <a:srgbClr val="C00000"/>
                </a:solidFill>
              </a:rPr>
              <a:t>: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Specifies the </a:t>
            </a:r>
            <a:r>
              <a:rPr lang="en-US" sz="2000" dirty="0">
                <a:solidFill>
                  <a:srgbClr val="2C895B"/>
                </a:solidFill>
              </a:rPr>
              <a:t>contents of memory for a </a:t>
            </a:r>
            <a:r>
              <a:rPr lang="en-US" sz="2000" dirty="0">
                <a:solidFill>
                  <a:srgbClr val="C00000"/>
                </a:solidFill>
              </a:rPr>
              <a:t>variable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(segments containing data)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Specifies the </a:t>
            </a:r>
            <a:r>
              <a:rPr lang="en-US" sz="2000" dirty="0">
                <a:solidFill>
                  <a:srgbClr val="2C895B"/>
                </a:solidFill>
              </a:rPr>
              <a:t>contents of memory for an </a:t>
            </a:r>
            <a:r>
              <a:rPr lang="en-US" sz="2000" dirty="0">
                <a:solidFill>
                  <a:srgbClr val="C00000"/>
                </a:solidFill>
              </a:rPr>
              <a:t>instruction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(text segment)</a:t>
            </a:r>
          </a:p>
          <a:p>
            <a:pPr marL="811212" lvl="1" indent="-457200">
              <a:buFont typeface="+mj-lt"/>
              <a:buAutoNum type="arabicPeriod"/>
            </a:pPr>
            <a:r>
              <a:rPr lang="en-US" sz="2000" b="1" dirty="0">
                <a:solidFill>
                  <a:srgbClr val="2C895B"/>
                </a:solidFill>
              </a:rPr>
              <a:t>Assembler directives </a:t>
            </a:r>
            <a:r>
              <a:rPr lang="en-US" sz="2000" dirty="0">
                <a:solidFill>
                  <a:srgbClr val="F37440"/>
                </a:solidFill>
              </a:rPr>
              <a:t>tell the assembler to do something (</a:t>
            </a:r>
            <a:r>
              <a:rPr lang="en-US" sz="2000" dirty="0">
                <a:solidFill>
                  <a:schemeClr val="tx2"/>
                </a:solidFill>
              </a:rPr>
              <a:t>for example, change label scope, define a macro, etc.</a:t>
            </a:r>
            <a:r>
              <a:rPr lang="en-US" sz="2000" dirty="0">
                <a:solidFill>
                  <a:srgbClr val="F37440"/>
                </a:solidFill>
              </a:rPr>
              <a:t>)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that </a:t>
            </a:r>
            <a:r>
              <a:rPr lang="en-US" sz="2000" dirty="0">
                <a:solidFill>
                  <a:srgbClr val="C00000"/>
                </a:solidFill>
              </a:rPr>
              <a:t>does not allocate memory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Each line </a:t>
            </a:r>
            <a:r>
              <a:rPr lang="en-US" sz="2000" dirty="0"/>
              <a:t>is </a:t>
            </a:r>
            <a:r>
              <a:rPr lang="en-US" sz="2000" b="1" dirty="0">
                <a:solidFill>
                  <a:schemeClr val="accent5"/>
                </a:solidFill>
              </a:rPr>
              <a:t>organized </a:t>
            </a:r>
            <a:r>
              <a:rPr lang="en-US" sz="2000" b="1" dirty="0"/>
              <a:t>into</a:t>
            </a:r>
            <a:r>
              <a:rPr lang="en-US" sz="2000" b="1" dirty="0">
                <a:solidFill>
                  <a:schemeClr val="accent5"/>
                </a:solidFill>
              </a:rPr>
              <a:t> up to four </a:t>
            </a:r>
            <a:r>
              <a:rPr lang="en-US" sz="2000" b="1" u="sng" dirty="0">
                <a:solidFill>
                  <a:schemeClr val="accent5"/>
                </a:solidFill>
              </a:rPr>
              <a:t>columns</a:t>
            </a:r>
            <a:r>
              <a:rPr lang="en-US" sz="2000" b="1" dirty="0">
                <a:solidFill>
                  <a:schemeClr val="accent5"/>
                </a:solidFill>
              </a:rPr>
              <a:t> 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</a:rPr>
              <a:t>Not every column is used </a:t>
            </a:r>
            <a:r>
              <a:rPr lang="en-US" sz="2000" dirty="0"/>
              <a:t>on each line</a:t>
            </a:r>
          </a:p>
          <a:p>
            <a:pPr lvl="1"/>
            <a:r>
              <a:rPr lang="en-US" sz="2000" dirty="0">
                <a:solidFill>
                  <a:srgbClr val="0070C0"/>
                </a:solidFill>
              </a:rPr>
              <a:t>Not every line </a:t>
            </a:r>
            <a:r>
              <a:rPr lang="en-US" sz="2000" dirty="0"/>
              <a:t>will result in </a:t>
            </a:r>
            <a:r>
              <a:rPr lang="en-US" sz="2000" dirty="0">
                <a:solidFill>
                  <a:srgbClr val="2C895B"/>
                </a:solidFill>
              </a:rPr>
              <a:t>memory being allocated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0F15FB3-73BE-BF4A-9AAE-299EADE44E44}"/>
              </a:ext>
            </a:extLst>
          </p:cNvPr>
          <p:cNvSpPr/>
          <p:nvPr/>
        </p:nvSpPr>
        <p:spPr bwMode="auto">
          <a:xfrm>
            <a:off x="1941647" y="1122326"/>
            <a:ext cx="8197776" cy="47505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label:   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operation </a:t>
            </a: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operand(s) 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comments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6C801A7-96FA-0945-9555-3F93DB681ED9}"/>
              </a:ext>
            </a:extLst>
          </p:cNvPr>
          <p:cNvGrpSpPr/>
          <p:nvPr/>
        </p:nvGrpSpPr>
        <p:grpSpPr>
          <a:xfrm>
            <a:off x="3243737" y="1620835"/>
            <a:ext cx="569387" cy="720945"/>
            <a:chOff x="2725206" y="809171"/>
            <a:chExt cx="569387" cy="72094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1B7E5EC-C9F7-5C4A-A6C8-07C0D69352AB}"/>
                </a:ext>
              </a:extLst>
            </p:cNvPr>
            <p:cNvSpPr txBox="1"/>
            <p:nvPr/>
          </p:nvSpPr>
          <p:spPr>
            <a:xfrm>
              <a:off x="2725206" y="1130006"/>
              <a:ext cx="569387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tab</a:t>
              </a:r>
            </a:p>
          </p:txBody>
        </p:sp>
        <p:sp>
          <p:nvSpPr>
            <p:cNvPr id="3" name="Up Arrow 2">
              <a:extLst>
                <a:ext uri="{FF2B5EF4-FFF2-40B4-BE49-F238E27FC236}">
                  <a16:creationId xmlns:a16="http://schemas.microsoft.com/office/drawing/2014/main" id="{0DB671EC-9253-FE41-9435-DC3008ADB3B0}"/>
                </a:ext>
              </a:extLst>
            </p:cNvPr>
            <p:cNvSpPr/>
            <p:nvPr/>
          </p:nvSpPr>
          <p:spPr>
            <a:xfrm>
              <a:off x="2912532" y="809171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90B6F50-CD6E-4A41-BF27-601280BBECFE}"/>
              </a:ext>
            </a:extLst>
          </p:cNvPr>
          <p:cNvGrpSpPr/>
          <p:nvPr/>
        </p:nvGrpSpPr>
        <p:grpSpPr>
          <a:xfrm>
            <a:off x="4549206" y="1499923"/>
            <a:ext cx="1636987" cy="707225"/>
            <a:chOff x="2191405" y="809171"/>
            <a:chExt cx="1636987" cy="70722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A0C63AE-3416-7741-ADE3-125DDC10F021}"/>
                </a:ext>
              </a:extLst>
            </p:cNvPr>
            <p:cNvSpPr txBox="1"/>
            <p:nvPr/>
          </p:nvSpPr>
          <p:spPr>
            <a:xfrm>
              <a:off x="2191405" y="1116286"/>
              <a:ext cx="1636987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white space</a:t>
              </a:r>
            </a:p>
          </p:txBody>
        </p:sp>
        <p:sp>
          <p:nvSpPr>
            <p:cNvPr id="11" name="Up Arrow 10">
              <a:extLst>
                <a:ext uri="{FF2B5EF4-FFF2-40B4-BE49-F238E27FC236}">
                  <a16:creationId xmlns:a16="http://schemas.microsoft.com/office/drawing/2014/main" id="{F44286AD-A712-1D45-B37C-FD843C419AE6}"/>
                </a:ext>
              </a:extLst>
            </p:cNvPr>
            <p:cNvSpPr/>
            <p:nvPr/>
          </p:nvSpPr>
          <p:spPr>
            <a:xfrm>
              <a:off x="2912532" y="809171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6A1696-84AE-6349-BE29-A4A9A432979D}"/>
              </a:ext>
            </a:extLst>
          </p:cNvPr>
          <p:cNvGrpSpPr/>
          <p:nvPr/>
        </p:nvGrpSpPr>
        <p:grpSpPr>
          <a:xfrm>
            <a:off x="6447611" y="1564536"/>
            <a:ext cx="1636987" cy="707225"/>
            <a:chOff x="2191405" y="809171"/>
            <a:chExt cx="1636987" cy="70722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F06D98-E8C2-D64B-83FD-E9398A88F755}"/>
                </a:ext>
              </a:extLst>
            </p:cNvPr>
            <p:cNvSpPr txBox="1"/>
            <p:nvPr/>
          </p:nvSpPr>
          <p:spPr>
            <a:xfrm>
              <a:off x="2191405" y="1116286"/>
              <a:ext cx="1636987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white space</a:t>
              </a:r>
            </a:p>
          </p:txBody>
        </p:sp>
        <p:sp>
          <p:nvSpPr>
            <p:cNvPr id="14" name="Up Arrow 13">
              <a:extLst>
                <a:ext uri="{FF2B5EF4-FFF2-40B4-BE49-F238E27FC236}">
                  <a16:creationId xmlns:a16="http://schemas.microsoft.com/office/drawing/2014/main" id="{4BE7FFB5-74CD-334C-BA8F-BD191ADA7F33}"/>
                </a:ext>
              </a:extLst>
            </p:cNvPr>
            <p:cNvSpPr/>
            <p:nvPr/>
          </p:nvSpPr>
          <p:spPr>
            <a:xfrm>
              <a:off x="2912532" y="809171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16EA4E0-E90D-4D4F-9403-601DF707E1B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E69E09-2D51-F287-F551-C4502D99F024}"/>
              </a:ext>
            </a:extLst>
          </p:cNvPr>
          <p:cNvSpPr txBox="1"/>
          <p:nvPr/>
        </p:nvSpPr>
        <p:spPr>
          <a:xfrm>
            <a:off x="1941647" y="588243"/>
            <a:ext cx="7399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column 1	column 2	column 3	     column 4</a:t>
            </a:r>
          </a:p>
        </p:txBody>
      </p:sp>
    </p:spTree>
    <p:extLst>
      <p:ext uri="{BB962C8B-B14F-4D97-AF65-F5344CB8AC3E}">
        <p14:creationId xmlns:p14="http://schemas.microsoft.com/office/powerpoint/2010/main" val="2758074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1A8354-FD5C-3D4A-A99C-C3D34064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22" y="148058"/>
            <a:ext cx="11658121" cy="440185"/>
          </a:xfrm>
        </p:spPr>
        <p:txBody>
          <a:bodyPr/>
          <a:lstStyle/>
          <a:p>
            <a:r>
              <a:rPr lang="en-US" dirty="0"/>
              <a:t>Labels in Arm Assembly - 1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3C145E-4643-AB42-8A2D-02C154E59D3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6639" y="3119199"/>
            <a:ext cx="10308270" cy="353364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00B050"/>
                </a:solidFill>
              </a:rPr>
              <a:t>Labels</a:t>
            </a:r>
            <a:r>
              <a:rPr lang="en-US" sz="2000" dirty="0"/>
              <a:t> (optional); starts in column 1 (often on a line by itself ABOVE the "operation")</a:t>
            </a:r>
          </a:p>
          <a:p>
            <a:pPr lvl="1"/>
            <a:r>
              <a:rPr lang="en-US" sz="2000" b="1" u="sng" dirty="0">
                <a:solidFill>
                  <a:srgbClr val="C00000"/>
                </a:solidFill>
              </a:rPr>
              <a:t>Only</a:t>
            </a:r>
            <a:r>
              <a:rPr lang="en-US" sz="2000" b="1" dirty="0">
                <a:solidFill>
                  <a:srgbClr val="C00000"/>
                </a:solidFill>
              </a:rPr>
              <a:t> put a label on a line </a:t>
            </a:r>
            <a:r>
              <a:rPr lang="en-US" sz="2000" dirty="0"/>
              <a:t>when you need to </a:t>
            </a:r>
            <a:r>
              <a:rPr lang="en-US" sz="2000" dirty="0">
                <a:solidFill>
                  <a:srgbClr val="0070C0"/>
                </a:solidFill>
              </a:rPr>
              <a:t>associate</a:t>
            </a:r>
            <a:r>
              <a:rPr lang="en-US" sz="2000" dirty="0"/>
              <a:t> a </a:t>
            </a:r>
            <a:r>
              <a:rPr lang="en-US" sz="2000" dirty="0">
                <a:solidFill>
                  <a:srgbClr val="2C895B"/>
                </a:solidFill>
              </a:rPr>
              <a:t>name (a global variable, a function name, a loop/ branch target, etc.)</a:t>
            </a:r>
            <a:r>
              <a:rPr lang="en-US" sz="2000" dirty="0"/>
              <a:t> to that </a:t>
            </a:r>
            <a:r>
              <a:rPr lang="en-US" sz="2000" dirty="0">
                <a:solidFill>
                  <a:srgbClr val="F37440"/>
                </a:solidFill>
              </a:rPr>
              <a:t>line's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70C0"/>
                </a:solidFill>
              </a:rPr>
              <a:t>location in memory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You then </a:t>
            </a:r>
            <a:r>
              <a:rPr lang="en-US" sz="2000" dirty="0">
                <a:solidFill>
                  <a:srgbClr val="2C895B"/>
                </a:solidFill>
              </a:rPr>
              <a:t>refer to the address </a:t>
            </a:r>
            <a:r>
              <a:rPr lang="en-US" sz="2000" b="1" dirty="0">
                <a:solidFill>
                  <a:srgbClr val="C00000"/>
                </a:solidFill>
              </a:rPr>
              <a:t>by name </a:t>
            </a:r>
            <a:r>
              <a:rPr lang="en-US" sz="2000" dirty="0">
                <a:solidFill>
                  <a:schemeClr val="tx2"/>
                </a:solidFill>
              </a:rPr>
              <a:t>in an </a:t>
            </a:r>
            <a:r>
              <a:rPr lang="en-US" sz="2000" dirty="0">
                <a:solidFill>
                  <a:srgbClr val="C00000"/>
                </a:solidFill>
              </a:rPr>
              <a:t>instruction</a:t>
            </a:r>
          </a:p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7030A0"/>
                </a:solidFill>
              </a:rPr>
              <a:t>Operation type 1</a:t>
            </a:r>
            <a:r>
              <a:rPr lang="en-US" sz="2000" dirty="0">
                <a:solidFill>
                  <a:srgbClr val="0070C0"/>
                </a:solidFill>
              </a:rPr>
              <a:t>: </a:t>
            </a:r>
            <a:r>
              <a:rPr lang="en-US" sz="2000" b="1" dirty="0"/>
              <a:t>assembler directives </a:t>
            </a:r>
            <a:r>
              <a:rPr lang="en-US" sz="2000" dirty="0"/>
              <a:t>(all start with a period e.g.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.word </a:t>
            </a:r>
            <a:r>
              <a:rPr lang="en-US" sz="2000" dirty="0"/>
              <a:t>)</a:t>
            </a:r>
          </a:p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7030A0"/>
                </a:solidFill>
              </a:rPr>
              <a:t>Operation Type 2</a:t>
            </a:r>
            <a:r>
              <a:rPr lang="en-US" sz="2000" dirty="0">
                <a:solidFill>
                  <a:srgbClr val="0070C0"/>
                </a:solidFill>
              </a:rPr>
              <a:t>: assembly language </a:t>
            </a:r>
            <a:r>
              <a:rPr lang="en-US" sz="2000" b="1" dirty="0"/>
              <a:t>instructions</a:t>
            </a:r>
            <a:endParaRPr lang="en-US" sz="2000" dirty="0"/>
          </a:p>
          <a:p>
            <a:pPr marL="354012" indent="-342900">
              <a:buFont typeface="+mj-lt"/>
              <a:buAutoNum type="arabicPeriod"/>
            </a:pPr>
            <a:r>
              <a:rPr lang="en-US" sz="2000" b="1" dirty="0">
                <a:solidFill>
                  <a:srgbClr val="F37440"/>
                </a:solidFill>
              </a:rPr>
              <a:t>Zero or more operands </a:t>
            </a:r>
            <a:r>
              <a:rPr lang="en-US" sz="2000" dirty="0"/>
              <a:t>as required by the instruction or assembler directive</a:t>
            </a:r>
          </a:p>
          <a:p>
            <a:pPr marL="354012" indent="-342900">
              <a:buFont typeface="+mj-lt"/>
              <a:buAutoNum type="arabicPeriod"/>
            </a:pPr>
            <a:r>
              <a:rPr lang="en-US" sz="2000" dirty="0">
                <a:solidFill>
                  <a:schemeClr val="accent1"/>
                </a:solidFill>
              </a:rPr>
              <a:t>Comments:</a:t>
            </a:r>
            <a:r>
              <a:rPr lang="en-US" sz="2000" dirty="0"/>
              <a:t> C and C++ style; also @ in the place of a C++ comment //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3E07DF-1A56-7B45-8E2C-5BF195ADFDB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4CDB807-C924-3049-99D9-CE09DE2EBF7F}"/>
              </a:ext>
            </a:extLst>
          </p:cNvPr>
          <p:cNvSpPr/>
          <p:nvPr/>
        </p:nvSpPr>
        <p:spPr bwMode="auto">
          <a:xfrm>
            <a:off x="407730" y="585549"/>
            <a:ext cx="11126088" cy="2533650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label: 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operation </a:t>
            </a: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operand(s) 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comment</a:t>
            </a:r>
            <a:endParaRPr lang="en-US" sz="16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  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// assembler directive below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	  .word 5			   /* define a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 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5; */</a:t>
            </a:r>
            <a:endParaRPr lang="en-US" sz="1600" dirty="0">
              <a:solidFill>
                <a:schemeClr val="accent3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</a:p>
          <a:p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instruction example below */</a:t>
            </a:r>
          </a:p>
          <a:p>
            <a:r>
              <a:rPr lang="en-US" sz="24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add	   r1   r2, r3	    // add the values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79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D1A8354-FD5C-3D4A-A99C-C3D34064A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956" y="144208"/>
            <a:ext cx="10528529" cy="440185"/>
          </a:xfrm>
        </p:spPr>
        <p:txBody>
          <a:bodyPr/>
          <a:lstStyle/>
          <a:p>
            <a:r>
              <a:rPr lang="en-US" dirty="0"/>
              <a:t>Labels in Arm Assembly - 2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3C145E-4643-AB42-8A2D-02C154E59D3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26405" y="3386291"/>
            <a:ext cx="10257127" cy="341895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tx2"/>
                </a:solidFill>
              </a:rPr>
              <a:t>Remember, a </a:t>
            </a:r>
            <a:r>
              <a:rPr lang="en-US" sz="2000" dirty="0">
                <a:solidFill>
                  <a:srgbClr val="2C895B"/>
                </a:solidFill>
              </a:rPr>
              <a:t>Label</a:t>
            </a:r>
            <a:r>
              <a:rPr lang="en-US" sz="2000" dirty="0">
                <a:solidFill>
                  <a:srgbClr val="0070C0"/>
                </a:solidFill>
              </a:rPr>
              <a:t> associates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2"/>
                </a:solidFill>
              </a:rPr>
              <a:t>a</a:t>
            </a:r>
            <a:r>
              <a:rPr lang="en-US" sz="2000" dirty="0">
                <a:solidFill>
                  <a:srgbClr val="2C895B"/>
                </a:solidFill>
              </a:rPr>
              <a:t> name </a:t>
            </a:r>
            <a:r>
              <a:rPr lang="en-US" sz="2000" dirty="0">
                <a:solidFill>
                  <a:schemeClr val="tx2"/>
                </a:solidFill>
              </a:rPr>
              <a:t>with</a:t>
            </a:r>
            <a:r>
              <a:rPr lang="en-US" sz="2000" dirty="0">
                <a:solidFill>
                  <a:srgbClr val="2C895B"/>
                </a:solidFill>
              </a:rPr>
              <a:t> </a:t>
            </a:r>
            <a:r>
              <a:rPr lang="en-US" sz="2000" dirty="0">
                <a:solidFill>
                  <a:srgbClr val="F37440"/>
                </a:solidFill>
              </a:rPr>
              <a:t>memory location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50"/>
                </a:solidFill>
              </a:rPr>
              <a:t>Regular Label:</a:t>
            </a:r>
          </a:p>
          <a:p>
            <a:pPr lvl="1"/>
            <a:r>
              <a:rPr lang="en-US" sz="2000" dirty="0"/>
              <a:t>Used with a </a:t>
            </a:r>
            <a:r>
              <a:rPr lang="en-US" sz="2000" dirty="0">
                <a:solidFill>
                  <a:srgbClr val="C00000"/>
                </a:solidFill>
              </a:rPr>
              <a:t>Function name </a:t>
            </a:r>
            <a:r>
              <a:rPr lang="en-US" sz="2000" dirty="0"/>
              <a:t>(label) </a:t>
            </a:r>
            <a:r>
              <a:rPr lang="en-US" sz="2000" dirty="0">
                <a:solidFill>
                  <a:srgbClr val="2C895B"/>
                </a:solidFill>
              </a:rPr>
              <a:t>or</a:t>
            </a:r>
            <a:r>
              <a:rPr lang="en-US" sz="2000" dirty="0"/>
              <a:t> all </a:t>
            </a:r>
            <a:r>
              <a:rPr lang="en-US" sz="2000" dirty="0">
                <a:solidFill>
                  <a:srgbClr val="C00000"/>
                </a:solidFill>
              </a:rPr>
              <a:t>static variables </a:t>
            </a:r>
            <a:r>
              <a:rPr lang="en-US" sz="2000" dirty="0"/>
              <a:t>in any of the data segments</a:t>
            </a:r>
          </a:p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B050"/>
                </a:solidFill>
              </a:rPr>
              <a:t>Local Label: </a:t>
            </a:r>
            <a:r>
              <a:rPr lang="en-US" sz="2000" dirty="0"/>
              <a:t>Name starts with </a:t>
            </a:r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.L </a:t>
            </a: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(</a:t>
            </a:r>
            <a:r>
              <a:rPr lang="en-US" sz="2000" dirty="0">
                <a:solidFill>
                  <a:srgbClr val="2C895B"/>
                </a:solidFill>
                <a:cs typeface="Courier New" panose="02070309020205020404" pitchFamily="49" charset="0"/>
              </a:rPr>
              <a:t>local label prefix</a:t>
            </a: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) only usable in the same file</a:t>
            </a:r>
            <a:endParaRPr lang="en-US" sz="2000" dirty="0">
              <a:solidFill>
                <a:srgbClr val="00B050"/>
              </a:solidFill>
            </a:endParaRPr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rgbClr val="C00000"/>
                </a:solidFill>
              </a:rPr>
              <a:t>Targets for </a:t>
            </a:r>
          </a:p>
          <a:p>
            <a:pPr marL="1147762" lvl="2" indent="-457200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branches: if switch, </a:t>
            </a:r>
            <a:r>
              <a:rPr lang="en-US" sz="1800" dirty="0" err="1">
                <a:solidFill>
                  <a:srgbClr val="0070C0"/>
                </a:solidFill>
              </a:rPr>
              <a:t>goto</a:t>
            </a:r>
            <a:r>
              <a:rPr lang="en-US" sz="1800" dirty="0">
                <a:solidFill>
                  <a:srgbClr val="0070C0"/>
                </a:solidFill>
              </a:rPr>
              <a:t>, break, continue, </a:t>
            </a:r>
          </a:p>
          <a:p>
            <a:pPr marL="1147762" lvl="2" indent="-457200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loops: for, while, do-while</a:t>
            </a:r>
            <a:endParaRPr lang="en-US" sz="1800" dirty="0"/>
          </a:p>
          <a:p>
            <a:pPr marL="811212" lvl="1" indent="-457200">
              <a:buFont typeface="+mj-lt"/>
              <a:buAutoNum type="arabicPeriod"/>
            </a:pPr>
            <a:r>
              <a:rPr lang="en-US" sz="2000" dirty="0">
                <a:solidFill>
                  <a:srgbClr val="2C895B"/>
                </a:solidFill>
              </a:rPr>
              <a:t>Anonymous variables </a:t>
            </a:r>
            <a:r>
              <a:rPr lang="en-US" sz="2000" dirty="0"/>
              <a:t>(the address of </a:t>
            </a:r>
            <a:r>
              <a:rPr lang="en-US" sz="2000" dirty="0">
                <a:solidFill>
                  <a:srgbClr val="2C895B"/>
                </a:solidFill>
              </a:rPr>
              <a:t>literal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00000"/>
                </a:solidFill>
              </a:rPr>
              <a:t>not the address of foo </a:t>
            </a:r>
            <a:r>
              <a:rPr lang="en-US" sz="2000" dirty="0"/>
              <a:t>in the following)</a:t>
            </a:r>
          </a:p>
          <a:p>
            <a:pPr marL="690562" lvl="2" indent="0">
              <a:buNone/>
            </a:pPr>
            <a:r>
              <a:rPr lang="en-US" sz="2000" dirty="0"/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*foo = "literal";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47D459-99A3-F841-88C3-64FD7BDC4C3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C23B1B-123D-F020-062F-01545A0F8B1B}"/>
              </a:ext>
            </a:extLst>
          </p:cNvPr>
          <p:cNvSpPr/>
          <p:nvPr/>
        </p:nvSpPr>
        <p:spPr bwMode="auto">
          <a:xfrm>
            <a:off x="2743261" y="668597"/>
            <a:ext cx="8912445" cy="266033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Lmesg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.string  "Hello CSE30! We Are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CountinG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UpPpER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cASe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letters!"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main:   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push    {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    </a:t>
            </a:r>
          </a:p>
          <a:p>
            <a:endParaRPr lang="en-US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add     r2, r2, 1       // increment char pointer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CB77F96-A951-5FD3-EB72-449C70756798}"/>
              </a:ext>
            </a:extLst>
          </p:cNvPr>
          <p:cNvGrpSpPr/>
          <p:nvPr/>
        </p:nvGrpSpPr>
        <p:grpSpPr>
          <a:xfrm>
            <a:off x="1021115" y="731679"/>
            <a:ext cx="1722146" cy="400110"/>
            <a:chOff x="1872409" y="1156033"/>
            <a:chExt cx="1722146" cy="40011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7D6310-6E07-B5FE-0E15-3B479F6F30DE}"/>
                </a:ext>
              </a:extLst>
            </p:cNvPr>
            <p:cNvSpPr txBox="1"/>
            <p:nvPr/>
          </p:nvSpPr>
          <p:spPr>
            <a:xfrm>
              <a:off x="1872409" y="1156033"/>
              <a:ext cx="1422184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local label</a:t>
              </a:r>
            </a:p>
          </p:txBody>
        </p:sp>
        <p:sp>
          <p:nvSpPr>
            <p:cNvPr id="12" name="Up Arrow 11">
              <a:extLst>
                <a:ext uri="{FF2B5EF4-FFF2-40B4-BE49-F238E27FC236}">
                  <a16:creationId xmlns:a16="http://schemas.microsoft.com/office/drawing/2014/main" id="{16633473-DE0A-ADBF-E61A-00EC5E31CED9}"/>
                </a:ext>
              </a:extLst>
            </p:cNvPr>
            <p:cNvSpPr/>
            <p:nvPr/>
          </p:nvSpPr>
          <p:spPr>
            <a:xfrm rot="5400000">
              <a:off x="3347207" y="1180080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766E0FD-BDBD-2DB7-563A-58D5B32E49DE}"/>
              </a:ext>
            </a:extLst>
          </p:cNvPr>
          <p:cNvGrpSpPr/>
          <p:nvPr/>
        </p:nvGrpSpPr>
        <p:grpSpPr>
          <a:xfrm>
            <a:off x="663645" y="1498853"/>
            <a:ext cx="2079616" cy="400110"/>
            <a:chOff x="1514939" y="1156034"/>
            <a:chExt cx="2079616" cy="40011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113EFE7-3ECE-4911-E759-0FF268AC25E5}"/>
                </a:ext>
              </a:extLst>
            </p:cNvPr>
            <p:cNvSpPr txBox="1"/>
            <p:nvPr/>
          </p:nvSpPr>
          <p:spPr>
            <a:xfrm>
              <a:off x="1514939" y="1156034"/>
              <a:ext cx="1794081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Regular label</a:t>
              </a:r>
            </a:p>
          </p:txBody>
        </p:sp>
        <p:sp>
          <p:nvSpPr>
            <p:cNvPr id="15" name="Up Arrow 14">
              <a:extLst>
                <a:ext uri="{FF2B5EF4-FFF2-40B4-BE49-F238E27FC236}">
                  <a16:creationId xmlns:a16="http://schemas.microsoft.com/office/drawing/2014/main" id="{992A93D3-B831-28C3-55A2-79B3648AF0DC}"/>
                </a:ext>
              </a:extLst>
            </p:cNvPr>
            <p:cNvSpPr/>
            <p:nvPr/>
          </p:nvSpPr>
          <p:spPr>
            <a:xfrm rot="5400000">
              <a:off x="3347207" y="1180080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046DC3B-FB27-7E19-880E-D713774FDEF4}"/>
              </a:ext>
            </a:extLst>
          </p:cNvPr>
          <p:cNvGrpSpPr/>
          <p:nvPr/>
        </p:nvGrpSpPr>
        <p:grpSpPr>
          <a:xfrm>
            <a:off x="1021115" y="2625438"/>
            <a:ext cx="1722146" cy="400110"/>
            <a:chOff x="1872409" y="1156033"/>
            <a:chExt cx="1722146" cy="40011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9E29FF8-0425-D64F-CB73-ED2B72FE7275}"/>
                </a:ext>
              </a:extLst>
            </p:cNvPr>
            <p:cNvSpPr txBox="1"/>
            <p:nvPr/>
          </p:nvSpPr>
          <p:spPr>
            <a:xfrm>
              <a:off x="1872409" y="1156033"/>
              <a:ext cx="1422184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local label</a:t>
              </a:r>
            </a:p>
          </p:txBody>
        </p:sp>
        <p:sp>
          <p:nvSpPr>
            <p:cNvPr id="27" name="Up Arrow 26">
              <a:extLst>
                <a:ext uri="{FF2B5EF4-FFF2-40B4-BE49-F238E27FC236}">
                  <a16:creationId xmlns:a16="http://schemas.microsoft.com/office/drawing/2014/main" id="{C10E0D00-4710-6E85-A91F-05BC97FDA58C}"/>
                </a:ext>
              </a:extLst>
            </p:cNvPr>
            <p:cNvSpPr/>
            <p:nvPr/>
          </p:nvSpPr>
          <p:spPr>
            <a:xfrm rot="5400000">
              <a:off x="3347207" y="1180080"/>
              <a:ext cx="194734" cy="299962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811B78B-45EB-9407-8726-F6DF391FAEA8}"/>
              </a:ext>
            </a:extLst>
          </p:cNvPr>
          <p:cNvSpPr txBox="1"/>
          <p:nvPr/>
        </p:nvSpPr>
        <p:spPr>
          <a:xfrm>
            <a:off x="5643220" y="1498853"/>
            <a:ext cx="598904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label </a:t>
            </a:r>
            <a:r>
              <a:rPr lang="en-US" dirty="0">
                <a:solidFill>
                  <a:srgbClr val="2C895B"/>
                </a:solidFill>
              </a:rPr>
              <a:t>main</a:t>
            </a:r>
            <a:r>
              <a:rPr lang="en-US" dirty="0"/>
              <a:t> is the starting address of the push instruction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388756-77EC-355F-D2CA-01B42186A6E1}"/>
              </a:ext>
            </a:extLst>
          </p:cNvPr>
          <p:cNvSpPr txBox="1"/>
          <p:nvPr/>
        </p:nvSpPr>
        <p:spPr>
          <a:xfrm>
            <a:off x="5643220" y="1059504"/>
            <a:ext cx="5989042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label .</a:t>
            </a:r>
            <a:r>
              <a:rPr lang="en-US" dirty="0" err="1">
                <a:solidFill>
                  <a:srgbClr val="2C895B"/>
                </a:solidFill>
              </a:rPr>
              <a:t>Lmesg</a:t>
            </a:r>
            <a:r>
              <a:rPr lang="en-US" dirty="0"/>
              <a:t> is the starting address for the ascii string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763DD0-3277-C2A4-256C-BF5506F6CFC7}"/>
              </a:ext>
            </a:extLst>
          </p:cNvPr>
          <p:cNvSpPr txBox="1"/>
          <p:nvPr/>
        </p:nvSpPr>
        <p:spPr>
          <a:xfrm>
            <a:off x="5563703" y="2546832"/>
            <a:ext cx="606855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label </a:t>
            </a:r>
            <a:r>
              <a:rPr lang="en-US" dirty="0">
                <a:solidFill>
                  <a:srgbClr val="2C895B"/>
                </a:solidFill>
              </a:rPr>
              <a:t>.</a:t>
            </a:r>
            <a:r>
              <a:rPr lang="en-US" dirty="0" err="1">
                <a:solidFill>
                  <a:srgbClr val="2C895B"/>
                </a:solidFill>
              </a:rPr>
              <a:t>Lwhile</a:t>
            </a:r>
            <a:r>
              <a:rPr lang="en-US" dirty="0">
                <a:solidFill>
                  <a:srgbClr val="2C895B"/>
                </a:solidFill>
              </a:rPr>
              <a:t> </a:t>
            </a:r>
            <a:r>
              <a:rPr lang="en-US" dirty="0"/>
              <a:t>is the starting address of the add instruction </a:t>
            </a:r>
          </a:p>
        </p:txBody>
      </p:sp>
    </p:spTree>
    <p:extLst>
      <p:ext uri="{BB962C8B-B14F-4D97-AF65-F5344CB8AC3E}">
        <p14:creationId xmlns:p14="http://schemas.microsoft.com/office/powerpoint/2010/main" val="3685073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 animBg="1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344" y="54068"/>
            <a:ext cx="11587475" cy="867115"/>
          </a:xfrm>
        </p:spPr>
        <p:txBody>
          <a:bodyPr/>
          <a:lstStyle/>
          <a:p>
            <a:r>
              <a:rPr lang="en-US" sz="2800" dirty="0"/>
              <a:t>Unconditional Branching –</a:t>
            </a:r>
            <a:br>
              <a:rPr lang="en-US" sz="2800" dirty="0"/>
            </a:br>
            <a:r>
              <a:rPr lang="en-US" sz="2800" dirty="0"/>
              <a:t>	 Forces Execution to Continue at a Specified Label (</a:t>
            </a:r>
            <a:r>
              <a:rPr lang="en-US" sz="2800" dirty="0" err="1"/>
              <a:t>goto</a:t>
            </a:r>
            <a:r>
              <a:rPr lang="en-US" sz="2800" dirty="0"/>
              <a:t>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537CDD7-3DF8-AD40-8213-AB96C358DE2E}"/>
              </a:ext>
            </a:extLst>
          </p:cNvPr>
          <p:cNvSpPr/>
          <p:nvPr/>
        </p:nvSpPr>
        <p:spPr bwMode="auto">
          <a:xfrm>
            <a:off x="1654991" y="5059777"/>
            <a:ext cx="9535696" cy="148851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// 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Ldone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		: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   add   r0, EXIT_SUCCESS       // set return value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79C3EC5-1464-404E-BF2F-F9C71D388904}"/>
              </a:ext>
            </a:extLst>
          </p:cNvPr>
          <p:cNvSpPr txBox="1">
            <a:spLocks/>
          </p:cNvSpPr>
          <p:nvPr/>
        </p:nvSpPr>
        <p:spPr>
          <a:xfrm>
            <a:off x="689756" y="965089"/>
            <a:ext cx="11188649" cy="386384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1750"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1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Unconditional Branch </a:t>
            </a:r>
            <a:r>
              <a:rPr lang="en-US" sz="2000" dirty="0">
                <a:solidFill>
                  <a:schemeClr val="tx2"/>
                </a:solidFill>
              </a:rPr>
              <a:t>instruction </a:t>
            </a:r>
            <a:r>
              <a:rPr lang="en-US" sz="2000" i="1" dirty="0">
                <a:solidFill>
                  <a:srgbClr val="2C895B"/>
                </a:solidFill>
              </a:rPr>
              <a:t>(branch to only local labels in CSE30)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 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/>
              <a:t>Causes an unconditional branch (aka </a:t>
            </a:r>
            <a:r>
              <a:rPr lang="en-US" sz="2000" dirty="0" err="1"/>
              <a:t>goto</a:t>
            </a:r>
            <a:r>
              <a:rPr lang="en-US" sz="2000" dirty="0"/>
              <a:t>) to the instruction with the address .</a:t>
            </a:r>
            <a:r>
              <a:rPr lang="en-US" sz="2000" dirty="0" err="1">
                <a:solidFill>
                  <a:srgbClr val="0070C0"/>
                </a:solidFill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label</a:t>
            </a:r>
            <a:endParaRPr lang="en-US" sz="2000" b="1" dirty="0">
              <a:solidFill>
                <a:srgbClr val="F3744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en-US" sz="2000" dirty="0"/>
              <a:t> is called a </a:t>
            </a:r>
            <a:r>
              <a:rPr lang="en-US" sz="2000" b="1" dirty="0">
                <a:solidFill>
                  <a:srgbClr val="0070C0"/>
                </a:solidFill>
              </a:rPr>
              <a:t>branch target label </a:t>
            </a:r>
            <a:r>
              <a:rPr lang="en-US" sz="2000" dirty="0"/>
              <a:t>(the </a:t>
            </a:r>
            <a:r>
              <a:rPr lang="en-US" sz="2000" i="1" dirty="0">
                <a:solidFill>
                  <a:srgbClr val="0070C0"/>
                </a:solidFill>
              </a:rPr>
              <a:t>"target" </a:t>
            </a:r>
            <a:r>
              <a:rPr lang="en-US" sz="2000" dirty="0"/>
              <a:t>of a branch instruction)</a:t>
            </a:r>
          </a:p>
          <a:p>
            <a:r>
              <a:rPr lang="en-US" sz="2000" b="1" dirty="0">
                <a:solidFill>
                  <a:srgbClr val="FF0000"/>
                </a:solidFill>
                <a:cs typeface="Courier New" panose="02070309020205020404" pitchFamily="49" charset="0"/>
              </a:rPr>
              <a:t>Be careful! </a:t>
            </a:r>
            <a:r>
              <a:rPr lang="en-US" sz="2000" b="1" u="sng" dirty="0">
                <a:solidFill>
                  <a:srgbClr val="FF0000"/>
                </a:solidFill>
                <a:cs typeface="Courier New" panose="02070309020205020404" pitchFamily="49" charset="0"/>
              </a:rPr>
              <a:t>do not to branch to a function label</a:t>
            </a:r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!</a:t>
            </a:r>
          </a:p>
          <a:p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en-US" sz="2000" dirty="0"/>
              <a:t>: translates into an number offset being </a:t>
            </a:r>
            <a:r>
              <a:rPr lang="en-US" sz="2000" dirty="0">
                <a:solidFill>
                  <a:srgbClr val="0070C0"/>
                </a:solidFill>
              </a:rPr>
              <a:t>imm24 shifted left two bits </a:t>
            </a:r>
            <a:r>
              <a:rPr lang="en-US" sz="2000" dirty="0"/>
              <a:t>(+/- 32 MB)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A3F346-2744-CE44-9314-55D58A1EEF5F}"/>
              </a:ext>
            </a:extLst>
          </p:cNvPr>
          <p:cNvSpPr txBox="1"/>
          <p:nvPr/>
        </p:nvSpPr>
        <p:spPr>
          <a:xfrm>
            <a:off x="3740197" y="1152028"/>
            <a:ext cx="1351554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23124B-2113-F149-BF6E-62B2E29148E2}"/>
              </a:ext>
            </a:extLst>
          </p:cNvPr>
          <p:cNvSpPr txBox="1"/>
          <p:nvPr/>
        </p:nvSpPr>
        <p:spPr>
          <a:xfrm>
            <a:off x="5091751" y="1152028"/>
            <a:ext cx="1049648" cy="400110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imm24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8ABFE7-A05F-5041-AFC0-D98EF7AB4EF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1C2D59-561B-AAB3-9D77-43992499ED0C}"/>
              </a:ext>
            </a:extLst>
          </p:cNvPr>
          <p:cNvSpPr txBox="1"/>
          <p:nvPr/>
        </p:nvSpPr>
        <p:spPr>
          <a:xfrm>
            <a:off x="6251076" y="1090473"/>
            <a:ext cx="5092113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imm24 is Relative direction</a:t>
            </a:r>
          </a:p>
          <a:p>
            <a:r>
              <a:rPr lang="en-US" dirty="0">
                <a:solidFill>
                  <a:schemeClr val="accent6"/>
                </a:solidFill>
              </a:rPr>
              <a:t>from the branch instruction (in +/- instructions)</a:t>
            </a:r>
          </a:p>
        </p:txBody>
      </p:sp>
    </p:spTree>
    <p:extLst>
      <p:ext uri="{BB962C8B-B14F-4D97-AF65-F5344CB8AC3E}">
        <p14:creationId xmlns:p14="http://schemas.microsoft.com/office/powerpoint/2010/main" val="3798041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uiExpand="1" build="p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D1776-B5B5-E54D-9D0C-37D4CCBF4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750" y="212738"/>
            <a:ext cx="11049203" cy="587362"/>
          </a:xfrm>
        </p:spPr>
        <p:txBody>
          <a:bodyPr/>
          <a:lstStyle/>
          <a:p>
            <a:r>
              <a:rPr lang="en-US" dirty="0"/>
              <a:t>Examples of of Unconditional Branching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3F590-A23A-254E-B13F-F669BAFBA5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15479" y="4489185"/>
            <a:ext cx="10161042" cy="2072980"/>
          </a:xfr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Branches are used to change execution flow using labels as the branch target</a:t>
            </a:r>
          </a:p>
          <a:p>
            <a:r>
              <a:rPr lang="en-US" sz="2200" dirty="0"/>
              <a:t>In these example, </a:t>
            </a:r>
            <a:r>
              <a:rPr lang="en-US" sz="2200" b="1" i="1" dirty="0">
                <a:solidFill>
                  <a:srgbClr val="FF0000"/>
                </a:solidFill>
              </a:rPr>
              <a:t>.</a:t>
            </a:r>
            <a:r>
              <a:rPr lang="en-US" sz="2200" b="1" i="1" dirty="0" err="1">
                <a:solidFill>
                  <a:srgbClr val="FF0000"/>
                </a:solidFill>
              </a:rPr>
              <a:t>Lforward</a:t>
            </a:r>
            <a:r>
              <a:rPr lang="en-US" sz="2200" i="1" dirty="0">
                <a:solidFill>
                  <a:srgbClr val="F37440"/>
                </a:solidFill>
              </a:rPr>
              <a:t> </a:t>
            </a:r>
            <a:r>
              <a:rPr lang="en-US" sz="2200" dirty="0"/>
              <a:t>and </a:t>
            </a:r>
            <a:r>
              <a:rPr lang="en-US" sz="2200" b="1" i="1" dirty="0">
                <a:solidFill>
                  <a:schemeClr val="accent5"/>
                </a:solidFill>
              </a:rPr>
              <a:t>.</a:t>
            </a:r>
            <a:r>
              <a:rPr lang="en-US" sz="2200" b="1" i="1" dirty="0" err="1">
                <a:solidFill>
                  <a:schemeClr val="accent5"/>
                </a:solidFill>
              </a:rPr>
              <a:t>Lbackward</a:t>
            </a:r>
            <a:r>
              <a:rPr lang="en-US" sz="2200" i="1" dirty="0">
                <a:solidFill>
                  <a:schemeClr val="accent5"/>
                </a:solidFill>
              </a:rPr>
              <a:t> </a:t>
            </a:r>
            <a:r>
              <a:rPr lang="en-US" sz="2200" dirty="0"/>
              <a:t>are the </a:t>
            </a:r>
            <a:r>
              <a:rPr lang="en-US" sz="2200" b="1" u="sng" dirty="0">
                <a:solidFill>
                  <a:srgbClr val="0070C0"/>
                </a:solidFill>
              </a:rPr>
              <a:t>branch target </a:t>
            </a:r>
            <a:r>
              <a:rPr lang="en-US" sz="2200" b="1" dirty="0">
                <a:solidFill>
                  <a:srgbClr val="0070C0"/>
                </a:solidFill>
              </a:rPr>
              <a:t>labels </a:t>
            </a:r>
          </a:p>
          <a:p>
            <a:r>
              <a:rPr lang="en-US" sz="2200" dirty="0">
                <a:solidFill>
                  <a:srgbClr val="0070C0"/>
                </a:solidFill>
              </a:rPr>
              <a:t>Branch target labels </a:t>
            </a:r>
            <a:r>
              <a:rPr lang="en-US" sz="2200" dirty="0"/>
              <a:t>are placed at the beginning of the line (or above it) </a:t>
            </a:r>
          </a:p>
          <a:p>
            <a:r>
              <a:rPr lang="en-US" sz="2200" dirty="0">
                <a:solidFill>
                  <a:srgbClr val="F37440"/>
                </a:solidFill>
              </a:rPr>
              <a:t>Caution: Backward branches should only used with loops!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004C3D-9230-A042-99DC-539A49EC504B}"/>
              </a:ext>
            </a:extLst>
          </p:cNvPr>
          <p:cNvSpPr/>
          <p:nvPr/>
        </p:nvSpPr>
        <p:spPr>
          <a:xfrm>
            <a:off x="468675" y="1521240"/>
            <a:ext cx="3903948" cy="21236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Lforward</a:t>
            </a:r>
            <a:endParaRPr lang="en-US" sz="22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r1, r2, 4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r0, r6, 2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r3, r7, 4</a:t>
            </a:r>
          </a:p>
          <a:p>
            <a:pPr algn="just"/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Lforward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just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sub r1, r2, 4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4FD35D-1772-6F42-B6CF-FE953D8E01A5}"/>
              </a:ext>
            </a:extLst>
          </p:cNvPr>
          <p:cNvSpPr/>
          <p:nvPr/>
        </p:nvSpPr>
        <p:spPr>
          <a:xfrm>
            <a:off x="6380128" y="1604828"/>
            <a:ext cx="5471903" cy="227754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Lbackward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r1, r2, 4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sub r1, r2, 4</a:t>
            </a:r>
          </a:p>
          <a:p>
            <a:pPr algn="just"/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r4, r6, r7</a:t>
            </a:r>
          </a:p>
          <a:p>
            <a:pPr algn="just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b 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Lbackward</a:t>
            </a:r>
            <a:endParaRPr lang="en-US" sz="2200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just"/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// not reachable unless </a:t>
            </a:r>
          </a:p>
          <a:p>
            <a:pPr algn="just"/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// there is a label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after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the .b above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B7800F-A597-4D42-A5AE-121B2894D0D7}"/>
              </a:ext>
            </a:extLst>
          </p:cNvPr>
          <p:cNvSpPr/>
          <p:nvPr/>
        </p:nvSpPr>
        <p:spPr>
          <a:xfrm>
            <a:off x="6985011" y="837781"/>
            <a:ext cx="27863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400" b="1" dirty="0"/>
              <a:t>Backward Branch</a:t>
            </a:r>
          </a:p>
          <a:p>
            <a:pPr algn="just"/>
            <a:r>
              <a:rPr lang="en-US" sz="2400" b="1" dirty="0"/>
              <a:t>(Infinite loop)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EE148E-4B1C-104E-BB95-747E022AD838}"/>
              </a:ext>
            </a:extLst>
          </p:cNvPr>
          <p:cNvSpPr/>
          <p:nvPr/>
        </p:nvSpPr>
        <p:spPr>
          <a:xfrm>
            <a:off x="90524" y="1059574"/>
            <a:ext cx="46602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400" b="1" dirty="0"/>
              <a:t>Unconditional Branch Forward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7BC248-D612-8A42-A378-BCAB3952821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6BD39E-27DB-5960-56D8-EFA51B80FC1F}"/>
              </a:ext>
            </a:extLst>
          </p:cNvPr>
          <p:cNvSpPr txBox="1"/>
          <p:nvPr/>
        </p:nvSpPr>
        <p:spPr>
          <a:xfrm>
            <a:off x="4495482" y="1780713"/>
            <a:ext cx="1538869" cy="1477328"/>
          </a:xfrm>
          <a:prstGeom prst="rect">
            <a:avLst/>
          </a:prstGeom>
          <a:solidFill>
            <a:schemeClr val="bg1"/>
          </a:solidFill>
          <a:ln w="3492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 a practical example as this code is unreachable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ED406E69-39F7-A9EB-B74C-DBB0F340D018}"/>
              </a:ext>
            </a:extLst>
          </p:cNvPr>
          <p:cNvSpPr/>
          <p:nvPr/>
        </p:nvSpPr>
        <p:spPr>
          <a:xfrm>
            <a:off x="3627863" y="1960907"/>
            <a:ext cx="627266" cy="1004373"/>
          </a:xfrm>
          <a:prstGeom prst="rightBrace">
            <a:avLst>
              <a:gd name="adj1" fmla="val 8333"/>
              <a:gd name="adj2" fmla="val 50935"/>
            </a:avLst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516ED37-9CCD-3270-A674-F1E6DBEC66D4}"/>
              </a:ext>
            </a:extLst>
          </p:cNvPr>
          <p:cNvGrpSpPr/>
          <p:nvPr/>
        </p:nvGrpSpPr>
        <p:grpSpPr>
          <a:xfrm>
            <a:off x="611738" y="3204455"/>
            <a:ext cx="3329758" cy="1181380"/>
            <a:chOff x="1872409" y="374763"/>
            <a:chExt cx="3329758" cy="118138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5C7F5C-B04A-D23E-5678-23B3A94F17DA}"/>
                </a:ext>
              </a:extLst>
            </p:cNvPr>
            <p:cNvSpPr txBox="1"/>
            <p:nvPr/>
          </p:nvSpPr>
          <p:spPr>
            <a:xfrm>
              <a:off x="1872409" y="1156033"/>
              <a:ext cx="3329758" cy="40011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1"/>
                  </a:solidFill>
                </a:rPr>
                <a:t>Branch target (local label)</a:t>
              </a:r>
            </a:p>
          </p:txBody>
        </p:sp>
        <p:sp>
          <p:nvSpPr>
            <p:cNvPr id="14" name="Up Arrow 13">
              <a:extLst>
                <a:ext uri="{FF2B5EF4-FFF2-40B4-BE49-F238E27FC236}">
                  <a16:creationId xmlns:a16="http://schemas.microsoft.com/office/drawing/2014/main" id="{737DC322-CC5D-24EB-3CFB-208D523CF9E6}"/>
                </a:ext>
              </a:extLst>
            </p:cNvPr>
            <p:cNvSpPr/>
            <p:nvPr/>
          </p:nvSpPr>
          <p:spPr>
            <a:xfrm>
              <a:off x="2201197" y="374763"/>
              <a:ext cx="172320" cy="78127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7682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848" y="368064"/>
            <a:ext cx="11280729" cy="435088"/>
          </a:xfrm>
        </p:spPr>
        <p:txBody>
          <a:bodyPr/>
          <a:lstStyle/>
          <a:p>
            <a:r>
              <a:rPr lang="en-US" dirty="0"/>
              <a:t>Never Branch to the following instruction: It is not needed!</a:t>
            </a:r>
            <a:endParaRPr lang="en-US" dirty="0">
              <a:solidFill>
                <a:srgbClr val="2C895B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BF4F492-B801-9646-3C1C-990E19881781}"/>
              </a:ext>
            </a:extLst>
          </p:cNvPr>
          <p:cNvSpPr/>
          <p:nvPr/>
        </p:nvSpPr>
        <p:spPr bwMode="auto">
          <a:xfrm>
            <a:off x="1734447" y="1740120"/>
            <a:ext cx="9273188" cy="161520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  r2, 0</a:t>
            </a:r>
          </a:p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b     .</a:t>
            </a:r>
            <a:r>
              <a:rPr lang="en-US" sz="24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do not do this, not needed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	r1, r2, r3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31FB6CC-423C-6876-3BF6-4482AD14DC9F}"/>
              </a:ext>
            </a:extLst>
          </p:cNvPr>
          <p:cNvGrpSpPr/>
          <p:nvPr/>
        </p:nvGrpSpPr>
        <p:grpSpPr>
          <a:xfrm>
            <a:off x="1757908" y="3429000"/>
            <a:ext cx="4028250" cy="1367766"/>
            <a:chOff x="7624416" y="-393013"/>
            <a:chExt cx="4028250" cy="136776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BB69AF51-3279-108F-4F1F-ABE12E967362}"/>
                </a:ext>
              </a:extLst>
            </p:cNvPr>
            <p:cNvSpPr/>
            <p:nvPr/>
          </p:nvSpPr>
          <p:spPr bwMode="auto">
            <a:xfrm>
              <a:off x="7624416" y="119646"/>
              <a:ext cx="4028250" cy="855107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rgbClr val="2C895B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 r2, 0</a:t>
              </a:r>
              <a:endPara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add	r1, r2, r3</a:t>
              </a:r>
            </a:p>
          </p:txBody>
        </p:sp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BC33CD37-4588-C616-5278-7183FE8EDFFA}"/>
                </a:ext>
              </a:extLst>
            </p:cNvPr>
            <p:cNvSpPr/>
            <p:nvPr/>
          </p:nvSpPr>
          <p:spPr>
            <a:xfrm rot="5400000">
              <a:off x="9222663" y="-317066"/>
              <a:ext cx="491825" cy="33993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U-Turn Arrow 4">
            <a:extLst>
              <a:ext uri="{FF2B5EF4-FFF2-40B4-BE49-F238E27FC236}">
                <a16:creationId xmlns:a16="http://schemas.microsoft.com/office/drawing/2014/main" id="{2454D465-9932-05F4-4DFC-81B16E852687}"/>
              </a:ext>
            </a:extLst>
          </p:cNvPr>
          <p:cNvSpPr/>
          <p:nvPr/>
        </p:nvSpPr>
        <p:spPr>
          <a:xfrm rot="5400000" flipV="1">
            <a:off x="1896642" y="1841878"/>
            <a:ext cx="435088" cy="1428528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381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6299" y="3167670"/>
            <a:ext cx="11555072" cy="359018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b="1" dirty="0">
                <a:solidFill>
                  <a:srgbClr val="0070C0"/>
                </a:solidFill>
              </a:rPr>
              <a:t>Branch guard</a:t>
            </a:r>
            <a:r>
              <a:rPr lang="en-US" sz="2000" dirty="0">
                <a:solidFill>
                  <a:schemeClr val="tx2"/>
                </a:solidFill>
              </a:rPr>
              <a:t>: determines when to execute the </a:t>
            </a:r>
            <a:r>
              <a:rPr lang="en-US" sz="2000" dirty="0">
                <a:solidFill>
                  <a:schemeClr val="accent1"/>
                </a:solidFill>
              </a:rPr>
              <a:t>"condition true block" </a:t>
            </a:r>
            <a:r>
              <a:rPr lang="en-US" sz="2000" dirty="0">
                <a:solidFill>
                  <a:schemeClr val="tx2"/>
                </a:solidFill>
              </a:rPr>
              <a:t>or the </a:t>
            </a:r>
            <a:r>
              <a:rPr lang="en-US" sz="2000" dirty="0">
                <a:solidFill>
                  <a:srgbClr val="F37440"/>
                </a:solidFill>
              </a:rPr>
              <a:t>"condition false block"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In C</a:t>
            </a:r>
            <a:r>
              <a:rPr lang="en-US" sz="2000" dirty="0"/>
              <a:t>, when the </a:t>
            </a:r>
            <a:r>
              <a:rPr lang="en-US" sz="2000" dirty="0">
                <a:solidFill>
                  <a:srgbClr val="7030A0"/>
                </a:solidFill>
              </a:rPr>
              <a:t>branch guard (condition test) </a:t>
            </a:r>
            <a:r>
              <a:rPr lang="en-US" sz="2000" dirty="0"/>
              <a:t>evaluates </a:t>
            </a:r>
            <a:r>
              <a:rPr lang="en-US" sz="2000" b="1" u="sng" dirty="0">
                <a:solidFill>
                  <a:srgbClr val="FF0000"/>
                </a:solidFill>
              </a:rPr>
              <a:t>non-zero</a:t>
            </a:r>
            <a:r>
              <a:rPr lang="en-US" sz="2000" dirty="0"/>
              <a:t> you </a:t>
            </a:r>
            <a:r>
              <a:rPr lang="en-US" sz="2000" b="1" i="1" dirty="0">
                <a:solidFill>
                  <a:srgbClr val="7030A0"/>
                </a:solidFill>
              </a:rPr>
              <a:t>fall through </a:t>
            </a:r>
            <a:r>
              <a:rPr lang="en-US" sz="2000" dirty="0"/>
              <a:t>to the </a:t>
            </a:r>
            <a:r>
              <a:rPr lang="en-US" sz="2000" b="1" i="1" dirty="0">
                <a:solidFill>
                  <a:srgbClr val="00B050"/>
                </a:solidFill>
              </a:rPr>
              <a:t>condition true </a:t>
            </a:r>
            <a:r>
              <a:rPr lang="en-US" sz="2000" dirty="0"/>
              <a:t>block, otherwise you branch to the </a:t>
            </a:r>
            <a:r>
              <a:rPr lang="en-US" sz="2000" b="1" i="1" dirty="0">
                <a:solidFill>
                  <a:srgbClr val="F3753F"/>
                </a:solidFill>
              </a:rPr>
              <a:t>condition false (else) </a:t>
            </a:r>
            <a:r>
              <a:rPr lang="en-US" sz="2000" dirty="0"/>
              <a:t>block</a:t>
            </a:r>
          </a:p>
          <a:p>
            <a:r>
              <a:rPr lang="en-US" sz="2000" dirty="0">
                <a:solidFill>
                  <a:schemeClr val="tx2"/>
                </a:solidFill>
              </a:rPr>
              <a:t>Step 1: evaluate the branch guard(s) (involves one or more compares/tests)</a:t>
            </a:r>
          </a:p>
          <a:p>
            <a:r>
              <a:rPr lang="en-US" sz="2000" dirty="0">
                <a:solidFill>
                  <a:schemeClr val="tx2"/>
                </a:solidFill>
              </a:rPr>
              <a:t>Step 2: If </a:t>
            </a:r>
            <a:r>
              <a:rPr lang="en-US" sz="2000" dirty="0">
                <a:solidFill>
                  <a:srgbClr val="0070C0"/>
                </a:solidFill>
              </a:rPr>
              <a:t>branch guard evaluates to be </a:t>
            </a:r>
            <a:r>
              <a:rPr lang="en-US" sz="2000" b="1" dirty="0">
                <a:solidFill>
                  <a:srgbClr val="0070C0"/>
                </a:solidFill>
              </a:rPr>
              <a:t>false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en-US" sz="2000" b="1" dirty="0">
                <a:solidFill>
                  <a:srgbClr val="F37440"/>
                </a:solidFill>
              </a:rPr>
              <a:t>branch around </a:t>
            </a:r>
            <a:r>
              <a:rPr lang="en-US" sz="2000" dirty="0">
                <a:solidFill>
                  <a:schemeClr val="tx2"/>
                </a:solidFill>
              </a:rPr>
              <a:t>the </a:t>
            </a:r>
            <a:r>
              <a:rPr lang="en-US" sz="2000" b="1" dirty="0">
                <a:solidFill>
                  <a:srgbClr val="2C895B"/>
                </a:solidFill>
              </a:rPr>
              <a:t>true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b="1" dirty="0">
                <a:solidFill>
                  <a:srgbClr val="2C895B"/>
                </a:solidFill>
              </a:rPr>
              <a:t>block</a:t>
            </a:r>
            <a:r>
              <a:rPr lang="en-US" sz="2000" dirty="0">
                <a:solidFill>
                  <a:schemeClr val="accent6"/>
                </a:solidFill>
              </a:rPr>
              <a:t> and execute the </a:t>
            </a:r>
            <a:r>
              <a:rPr lang="en-US" sz="2000" b="1" dirty="0">
                <a:solidFill>
                  <a:srgbClr val="F3753F"/>
                </a:solidFill>
              </a:rPr>
              <a:t>else block </a:t>
            </a:r>
            <a:endParaRPr lang="en-US" sz="2000" dirty="0">
              <a:solidFill>
                <a:schemeClr val="accent6"/>
              </a:solidFill>
            </a:endParaRP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otherwise </a:t>
            </a:r>
            <a:r>
              <a:rPr lang="en-US" sz="2000" b="1" dirty="0">
                <a:solidFill>
                  <a:schemeClr val="accent6"/>
                </a:solidFill>
              </a:rPr>
              <a:t>"fall through" </a:t>
            </a:r>
            <a:r>
              <a:rPr lang="en-US" sz="2000" dirty="0">
                <a:solidFill>
                  <a:schemeClr val="accent6"/>
                </a:solidFill>
              </a:rPr>
              <a:t>and  execute the </a:t>
            </a:r>
            <a:r>
              <a:rPr lang="en-US" sz="2000" dirty="0">
                <a:solidFill>
                  <a:srgbClr val="00B050"/>
                </a:solidFill>
              </a:rPr>
              <a:t>true block</a:t>
            </a:r>
          </a:p>
          <a:p>
            <a:r>
              <a:rPr lang="en-US" sz="2200" b="1" dirty="0">
                <a:solidFill>
                  <a:srgbClr val="00B050"/>
                </a:solidFill>
              </a:rPr>
              <a:t>Block order </a:t>
            </a:r>
            <a:r>
              <a:rPr lang="en-US" sz="2200" dirty="0">
                <a:solidFill>
                  <a:schemeClr val="accent6"/>
                </a:solidFill>
              </a:rPr>
              <a:t>in C is where the </a:t>
            </a:r>
            <a:r>
              <a:rPr lang="en-US" sz="2200" dirty="0">
                <a:solidFill>
                  <a:srgbClr val="00B050"/>
                </a:solidFill>
              </a:rPr>
              <a:t>True Block </a:t>
            </a:r>
            <a:r>
              <a:rPr lang="en-US" sz="2200" dirty="0">
                <a:solidFill>
                  <a:schemeClr val="accent6"/>
                </a:solidFill>
              </a:rPr>
              <a:t>appears above the </a:t>
            </a:r>
            <a:r>
              <a:rPr lang="en-US" sz="2200" dirty="0">
                <a:solidFill>
                  <a:srgbClr val="FF0000"/>
                </a:solidFill>
              </a:rPr>
              <a:t>False block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22" y="193647"/>
            <a:ext cx="11733656" cy="407296"/>
          </a:xfrm>
        </p:spPr>
        <p:txBody>
          <a:bodyPr/>
          <a:lstStyle/>
          <a:p>
            <a:r>
              <a:rPr lang="en-US" dirty="0"/>
              <a:t>Anatomy of a Conditional Branch: If statement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3420501" y="559916"/>
            <a:ext cx="5297472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#1 */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/* branch to "here" */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#2 */</a:t>
            </a:r>
          </a:p>
          <a:p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/ * fall through to "here"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resume </a:t>
            </a:r>
            <a:r>
              <a:rPr lang="en-US" sz="2000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FDF711-70DD-32F4-99BE-B1A76432AE4B}"/>
              </a:ext>
            </a:extLst>
          </p:cNvPr>
          <p:cNvGrpSpPr/>
          <p:nvPr/>
        </p:nvGrpSpPr>
        <p:grpSpPr>
          <a:xfrm>
            <a:off x="443061" y="690499"/>
            <a:ext cx="3043990" cy="1015663"/>
            <a:chOff x="466367" y="-718962"/>
            <a:chExt cx="3043990" cy="10156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5B62507-D1FD-681B-66E1-24F1B90D2DC2}"/>
                </a:ext>
              </a:extLst>
            </p:cNvPr>
            <p:cNvSpPr txBox="1"/>
            <p:nvPr/>
          </p:nvSpPr>
          <p:spPr>
            <a:xfrm>
              <a:off x="466367" y="-718962"/>
              <a:ext cx="2512014" cy="101566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condition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Test (</a:t>
              </a:r>
              <a:r>
                <a:rPr lang="en-US" sz="2000" b="1" dirty="0">
                  <a:solidFill>
                    <a:schemeClr val="accent1"/>
                  </a:solidFill>
                </a:rPr>
                <a:t>branch guard</a:t>
              </a:r>
              <a:r>
                <a:rPr lang="en-US" sz="2000" dirty="0">
                  <a:solidFill>
                    <a:schemeClr val="accent1"/>
                  </a:solidFill>
                </a:rPr>
                <a:t>)</a:t>
              </a:r>
            </a:p>
            <a:p>
              <a:pPr algn="ctr"/>
              <a:r>
                <a:rPr lang="en-US" sz="2000" dirty="0">
                  <a:solidFill>
                    <a:schemeClr val="accent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 == 5</a:t>
              </a:r>
              <a:endPara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0580611B-97C8-4647-2800-033427143B09}"/>
                </a:ext>
              </a:extLst>
            </p:cNvPr>
            <p:cNvSpPr/>
            <p:nvPr/>
          </p:nvSpPr>
          <p:spPr>
            <a:xfrm rot="5400000">
              <a:off x="3186576" y="-842688"/>
              <a:ext cx="115585" cy="5319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887601-DD29-A07A-F512-B79688E86728}"/>
              </a:ext>
            </a:extLst>
          </p:cNvPr>
          <p:cNvGrpSpPr/>
          <p:nvPr/>
        </p:nvGrpSpPr>
        <p:grpSpPr>
          <a:xfrm>
            <a:off x="8130660" y="526609"/>
            <a:ext cx="2105478" cy="707886"/>
            <a:chOff x="444793" y="-1515752"/>
            <a:chExt cx="2105478" cy="7078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38D36A7-BB27-7BD3-DEE2-D50D577C3245}"/>
                </a:ext>
              </a:extLst>
            </p:cNvPr>
            <p:cNvSpPr txBox="1"/>
            <p:nvPr/>
          </p:nvSpPr>
          <p:spPr>
            <a:xfrm>
              <a:off x="1162941" y="-1515752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condition true block</a:t>
              </a:r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ED3F098F-E1B2-4605-77A2-CA6EBD2648EA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2C895B"/>
            </a:solidFill>
            <a:ln>
              <a:solidFill>
                <a:srgbClr val="2C89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72351E1-1227-2ACA-1C74-D0BBBF1DA36D}"/>
              </a:ext>
            </a:extLst>
          </p:cNvPr>
          <p:cNvGrpSpPr/>
          <p:nvPr/>
        </p:nvGrpSpPr>
        <p:grpSpPr>
          <a:xfrm>
            <a:off x="8130660" y="1847140"/>
            <a:ext cx="2105478" cy="707886"/>
            <a:chOff x="444793" y="-1084635"/>
            <a:chExt cx="2105478" cy="70788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363F12-BA2E-FCF0-1EB7-EE8C9ED89785}"/>
                </a:ext>
              </a:extLst>
            </p:cNvPr>
            <p:cNvSpPr txBox="1"/>
            <p:nvPr/>
          </p:nvSpPr>
          <p:spPr>
            <a:xfrm>
              <a:off x="1162941" y="-1084635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F3744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3753F"/>
                  </a:solidFill>
                </a:rPr>
                <a:t>condition else block</a:t>
              </a:r>
            </a:p>
          </p:txBody>
        </p:sp>
        <p:sp>
          <p:nvSpPr>
            <p:cNvPr id="16" name="Up Arrow 15">
              <a:extLst>
                <a:ext uri="{FF2B5EF4-FFF2-40B4-BE49-F238E27FC236}">
                  <a16:creationId xmlns:a16="http://schemas.microsoft.com/office/drawing/2014/main" id="{92B21072-23F8-7553-7721-E6D34CF15DC8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1796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ontent Placeholder 2">
            <a:extLst>
              <a:ext uri="{FF2B5EF4-FFF2-40B4-BE49-F238E27FC236}">
                <a16:creationId xmlns:a16="http://schemas.microsoft.com/office/drawing/2014/main" id="{3C938D27-F659-1640-B19E-DDC679C9BAB1}"/>
              </a:ext>
            </a:extLst>
          </p:cNvPr>
          <p:cNvSpPr txBox="1">
            <a:spLocks/>
          </p:cNvSpPr>
          <p:nvPr/>
        </p:nvSpPr>
        <p:spPr>
          <a:xfrm>
            <a:off x="1389553" y="5717160"/>
            <a:ext cx="8594064" cy="93884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0	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– 0 and sets flags on the result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r1, r2	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r1 – r2 and sets flags on the result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AA10A-AB1F-B546-9B6B-97FC5E80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37" y="-2628"/>
            <a:ext cx="10515600" cy="603658"/>
          </a:xfrm>
        </p:spPr>
        <p:txBody>
          <a:bodyPr/>
          <a:lstStyle/>
          <a:p>
            <a:r>
              <a:rPr lang="en-US" sz="3200" dirty="0" err="1"/>
              <a:t>cmp</a:t>
            </a:r>
            <a:r>
              <a:rPr lang="en-US" sz="3200" dirty="0"/>
              <a:t>/</a:t>
            </a:r>
            <a:r>
              <a:rPr lang="en-US" sz="3200" dirty="0" err="1"/>
              <a:t>cmm</a:t>
            </a:r>
            <a:r>
              <a:rPr lang="en-US" sz="3200" dirty="0"/>
              <a:t> – Making Conditional Tests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04166-69B8-C54C-89AD-C39CD6155C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86554" y="2879174"/>
            <a:ext cx="9561602" cy="1944942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Rn,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– constant; then sets condition flags 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cmm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Rn,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+ constant; then sets condition flags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Rn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Rm   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– Rm; then sets condition flags 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cmm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Rn,  Rm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Rn + Rm; then sets condition flags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4600CD2-6CF8-754E-8200-BD1E83F9342C}"/>
              </a:ext>
            </a:extLst>
          </p:cNvPr>
          <p:cNvGrpSpPr/>
          <p:nvPr/>
        </p:nvGrpSpPr>
        <p:grpSpPr>
          <a:xfrm>
            <a:off x="578760" y="692146"/>
            <a:ext cx="5189623" cy="2073894"/>
            <a:chOff x="1005839" y="748523"/>
            <a:chExt cx="5189623" cy="207389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5CEAD13-71C7-AA41-9B17-0E5E3E063C52}"/>
                </a:ext>
              </a:extLst>
            </p:cNvPr>
            <p:cNvGrpSpPr/>
            <p:nvPr/>
          </p:nvGrpSpPr>
          <p:grpSpPr>
            <a:xfrm>
              <a:off x="1005839" y="748523"/>
              <a:ext cx="5189623" cy="2073894"/>
              <a:chOff x="751338" y="457200"/>
              <a:chExt cx="5189623" cy="2073894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371D108-E0AA-0848-860F-3E75D9FA65DD}"/>
                  </a:ext>
                </a:extLst>
              </p:cNvPr>
              <p:cNvSpPr/>
              <p:nvPr/>
            </p:nvSpPr>
            <p:spPr>
              <a:xfrm>
                <a:off x="751338" y="457200"/>
                <a:ext cx="5189623" cy="207389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4FD77C54-05A5-744F-B9E9-544A67D5507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232984" y="931054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D21C892-7937-924F-9559-BD68A83B95F7}"/>
                  </a:ext>
                </a:extLst>
              </p:cNvPr>
              <p:cNvSpPr txBox="1"/>
              <p:nvPr/>
            </p:nvSpPr>
            <p:spPr>
              <a:xfrm>
                <a:off x="3538876" y="1300444"/>
                <a:ext cx="2210862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 constant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DE5BF2C-2629-C744-8B0D-78CF7823E491}"/>
                  </a:ext>
                </a:extLst>
              </p:cNvPr>
              <p:cNvSpPr txBox="1"/>
              <p:nvPr/>
            </p:nvSpPr>
            <p:spPr>
              <a:xfrm>
                <a:off x="1106306" y="572258"/>
                <a:ext cx="1420217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tx2"/>
                    </a:solidFill>
                  </a:rPr>
                  <a:t>cmp</a:t>
                </a:r>
                <a:r>
                  <a:rPr lang="en-US" sz="2000" b="1" dirty="0">
                    <a:solidFill>
                      <a:schemeClr val="tx2"/>
                    </a:solidFill>
                  </a:rPr>
                  <a:t>/</a:t>
                </a:r>
                <a:r>
                  <a:rPr lang="en-US" sz="2000" b="1" dirty="0" err="1">
                    <a:solidFill>
                      <a:schemeClr val="tx2"/>
                    </a:solidFill>
                  </a:rPr>
                  <a:t>cmm</a:t>
                </a:r>
                <a:endParaRPr lang="en-US" sz="20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8C29FCD-938B-0642-8FE2-EA468EC551AE}"/>
                </a:ext>
              </a:extLst>
            </p:cNvPr>
            <p:cNvSpPr txBox="1"/>
            <p:nvPr/>
          </p:nvSpPr>
          <p:spPr>
            <a:xfrm>
              <a:off x="3599335" y="869773"/>
              <a:ext cx="668773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rot4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81031-AD30-C54D-AB8A-D78530964807}"/>
                </a:ext>
              </a:extLst>
            </p:cNvPr>
            <p:cNvSpPr txBox="1"/>
            <p:nvPr/>
          </p:nvSpPr>
          <p:spPr>
            <a:xfrm>
              <a:off x="4263729" y="870913"/>
              <a:ext cx="853119" cy="40011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31750"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imm8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DC38710-D173-7840-8FBC-EDD4F1537E3C}"/>
                </a:ext>
              </a:extLst>
            </p:cNvPr>
            <p:cNvSpPr txBox="1"/>
            <p:nvPr/>
          </p:nvSpPr>
          <p:spPr>
            <a:xfrm>
              <a:off x="2770267" y="869800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26798A9-E40D-DF4F-AEB5-3FE580F41AF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183055" y="1229490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ED82A35-85C8-DA4D-A85A-A8032624032B}"/>
                </a:ext>
              </a:extLst>
            </p:cNvPr>
            <p:cNvSpPr txBox="1"/>
            <p:nvPr/>
          </p:nvSpPr>
          <p:spPr>
            <a:xfrm>
              <a:off x="2491784" y="1597118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8CCB08B-EE05-024D-A260-3E26892CA59D}"/>
              </a:ext>
            </a:extLst>
          </p:cNvPr>
          <p:cNvGrpSpPr/>
          <p:nvPr/>
        </p:nvGrpSpPr>
        <p:grpSpPr>
          <a:xfrm>
            <a:off x="6621478" y="692147"/>
            <a:ext cx="4439659" cy="1343783"/>
            <a:chOff x="7351287" y="748523"/>
            <a:chExt cx="4439659" cy="1343783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87E1456-CE19-8E44-ACF0-B63B5158D0D6}"/>
                </a:ext>
              </a:extLst>
            </p:cNvPr>
            <p:cNvGrpSpPr/>
            <p:nvPr/>
          </p:nvGrpSpPr>
          <p:grpSpPr>
            <a:xfrm>
              <a:off x="7351287" y="748523"/>
              <a:ext cx="4439659" cy="1343783"/>
              <a:chOff x="787888" y="457200"/>
              <a:chExt cx="4439659" cy="1343783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CD915F3D-A940-384A-A89D-829A31AC5808}"/>
                  </a:ext>
                </a:extLst>
              </p:cNvPr>
              <p:cNvSpPr/>
              <p:nvPr/>
            </p:nvSpPr>
            <p:spPr>
              <a:xfrm>
                <a:off x="787888" y="457200"/>
                <a:ext cx="4439659" cy="134378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5B1537C3-4AD2-DB4B-B388-5BB863A507F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3818087" y="935537"/>
                <a:ext cx="1" cy="441121"/>
              </a:xfrm>
              <a:prstGeom prst="straightConnector1">
                <a:avLst/>
              </a:prstGeom>
              <a:noFill/>
              <a:ln w="63500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7F961CBE-8960-5B44-ACB5-9462B10CC03B}"/>
                  </a:ext>
                </a:extLst>
              </p:cNvPr>
              <p:cNvSpPr txBox="1"/>
              <p:nvPr/>
            </p:nvSpPr>
            <p:spPr>
              <a:xfrm>
                <a:off x="3639858" y="1300600"/>
                <a:ext cx="1274708" cy="369332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rgbClr val="0070C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</a:rPr>
                  <a:t>Operand 2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A281571F-F8F0-6E47-A4C7-F02C9176B2C1}"/>
                  </a:ext>
                </a:extLst>
              </p:cNvPr>
              <p:cNvSpPr txBox="1"/>
              <p:nvPr/>
            </p:nvSpPr>
            <p:spPr>
              <a:xfrm>
                <a:off x="1014686" y="572258"/>
                <a:ext cx="1485032" cy="400110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err="1">
                    <a:solidFill>
                      <a:schemeClr val="tx2"/>
                    </a:solidFill>
                  </a:rPr>
                  <a:t>cmp</a:t>
                </a:r>
                <a:r>
                  <a:rPr lang="en-US" sz="2000" b="1" dirty="0">
                    <a:solidFill>
                      <a:schemeClr val="tx2"/>
                    </a:solidFill>
                  </a:rPr>
                  <a:t>/</a:t>
                </a:r>
                <a:r>
                  <a:rPr lang="en-US" sz="2000" b="1" dirty="0" err="1">
                    <a:solidFill>
                      <a:schemeClr val="tx2"/>
                    </a:solidFill>
                  </a:rPr>
                  <a:t>cmm</a:t>
                </a:r>
                <a:endParaRPr lang="en-US" sz="20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05E515E-D899-B54A-8D61-4735C4F44E08}"/>
                </a:ext>
              </a:extLst>
            </p:cNvPr>
            <p:cNvSpPr txBox="1"/>
            <p:nvPr/>
          </p:nvSpPr>
          <p:spPr>
            <a:xfrm>
              <a:off x="9079165" y="869800"/>
              <a:ext cx="838325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Rn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5FE4A25-6005-DA48-A8D5-9E29D5B21A5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502573" y="1255330"/>
              <a:ext cx="1" cy="372879"/>
            </a:xfrm>
            <a:prstGeom prst="straightConnector1">
              <a:avLst/>
            </a:prstGeom>
            <a:noFill/>
            <a:ln w="635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E305E5F-DCFF-5B4A-A468-FA0B8D0F85E9}"/>
                </a:ext>
              </a:extLst>
            </p:cNvPr>
            <p:cNvSpPr txBox="1"/>
            <p:nvPr/>
          </p:nvSpPr>
          <p:spPr>
            <a:xfrm>
              <a:off x="8892252" y="1601193"/>
              <a:ext cx="1251233" cy="369332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operand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7C04821-8F93-574E-B53E-475A9DD5091E}"/>
                </a:ext>
              </a:extLst>
            </p:cNvPr>
            <p:cNvSpPr txBox="1"/>
            <p:nvPr/>
          </p:nvSpPr>
          <p:spPr>
            <a:xfrm>
              <a:off x="9921672" y="878860"/>
              <a:ext cx="834347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2"/>
                  </a:solidFill>
                </a:rPr>
                <a:t>Rm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7A3246FE-7D9B-8545-A186-80C065D41A8F}"/>
              </a:ext>
            </a:extLst>
          </p:cNvPr>
          <p:cNvSpPr txBox="1"/>
          <p:nvPr/>
        </p:nvSpPr>
        <p:spPr>
          <a:xfrm>
            <a:off x="1711139" y="2015731"/>
            <a:ext cx="3866021" cy="646331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Bytes</a:t>
            </a:r>
            <a:r>
              <a:rPr lang="en-US" dirty="0"/>
              <a:t>: 0 &lt;= </a:t>
            </a:r>
            <a:r>
              <a:rPr lang="en-US" dirty="0">
                <a:solidFill>
                  <a:srgbClr val="0070C0"/>
                </a:solidFill>
              </a:rPr>
              <a:t>imm8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&lt;= 255  + values from "rotating" rot 4 bits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B98E203-B019-F640-8547-25BE57257212}"/>
              </a:ext>
            </a:extLst>
          </p:cNvPr>
          <p:cNvSpPr txBox="1"/>
          <p:nvPr/>
        </p:nvSpPr>
        <p:spPr>
          <a:xfrm>
            <a:off x="1197395" y="4916695"/>
            <a:ext cx="9225438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The values stored in the registers Rn and Rm are not changed</a:t>
            </a:r>
          </a:p>
          <a:p>
            <a:r>
              <a:rPr lang="en-US" alt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The assembler will automatically </a:t>
            </a:r>
            <a:r>
              <a:rPr lang="en-US" alt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substitute </a:t>
            </a:r>
            <a:r>
              <a:rPr lang="en-US" alt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cmn</a:t>
            </a:r>
            <a:r>
              <a:rPr lang="en-US" alt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 for negative immediate values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7F829C-0639-7547-BC4F-75B762DFEF7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179535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3" grpId="0" uiExpand="1" build="p" animBg="1"/>
      <p:bldP spid="35" grpId="0" animBg="1"/>
      <p:bldP spid="2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D13E-5DA3-4A40-AC9A-16FEFD8DF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633" y="37845"/>
            <a:ext cx="10515600" cy="513474"/>
          </a:xfrm>
        </p:spPr>
        <p:txBody>
          <a:bodyPr/>
          <a:lstStyle/>
          <a:p>
            <a:r>
              <a:rPr lang="en-US" dirty="0"/>
              <a:t>Quick Overview of the Condition Bits/Flags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4FDAE-1B1E-AA41-A98B-885F019373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45456" y="1842033"/>
            <a:ext cx="9921060" cy="4827007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dirty="0">
                <a:solidFill>
                  <a:schemeClr val="tx2"/>
                </a:solidFill>
              </a:rPr>
              <a:t>The CSPR is a special register (like the other registers) in the CPU</a:t>
            </a:r>
          </a:p>
          <a:p>
            <a:r>
              <a:rPr lang="en-US" sz="2000" dirty="0">
                <a:solidFill>
                  <a:schemeClr val="tx2"/>
                </a:solidFill>
              </a:rPr>
              <a:t>The </a:t>
            </a:r>
            <a:r>
              <a:rPr lang="en-US" sz="2000" dirty="0">
                <a:solidFill>
                  <a:srgbClr val="2C895B"/>
                </a:solidFill>
              </a:rPr>
              <a:t>four bits at the left </a:t>
            </a:r>
            <a:r>
              <a:rPr lang="en-US" sz="2000" dirty="0">
                <a:solidFill>
                  <a:schemeClr val="tx2"/>
                </a:solidFill>
              </a:rPr>
              <a:t>are called the </a:t>
            </a:r>
            <a:r>
              <a:rPr lang="en-US" sz="2000" dirty="0">
                <a:solidFill>
                  <a:srgbClr val="0070C0"/>
                </a:solidFill>
              </a:rPr>
              <a:t>Condition Code flags</a:t>
            </a:r>
          </a:p>
          <a:p>
            <a:pPr lvl="1"/>
            <a:r>
              <a:rPr lang="en-US" sz="2000" b="1" dirty="0">
                <a:solidFill>
                  <a:srgbClr val="2C895B"/>
                </a:solidFill>
              </a:rPr>
              <a:t>Summarize</a:t>
            </a:r>
            <a:r>
              <a:rPr lang="en-US" sz="2000" dirty="0">
                <a:solidFill>
                  <a:srgbClr val="2C895B"/>
                </a:solidFill>
              </a:rPr>
              <a:t> the </a:t>
            </a:r>
            <a:r>
              <a:rPr lang="en-US" sz="2000" b="1" dirty="0">
                <a:solidFill>
                  <a:srgbClr val="2C895B"/>
                </a:solidFill>
              </a:rPr>
              <a:t>result</a:t>
            </a:r>
            <a:r>
              <a:rPr lang="en-US" sz="2000" dirty="0">
                <a:solidFill>
                  <a:srgbClr val="2C895B"/>
                </a:solidFill>
              </a:rPr>
              <a:t> of a previous instruction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Not all instruction will change the CC bits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Specifically, Condition Code flags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FF0000"/>
                </a:solidFill>
              </a:rPr>
              <a:t>are set </a:t>
            </a:r>
            <a:r>
              <a:rPr lang="en-US" sz="2000" dirty="0"/>
              <a:t>by </a:t>
            </a:r>
            <a:r>
              <a:rPr lang="en-US" sz="2000" dirty="0" err="1"/>
              <a:t>cmm</a:t>
            </a:r>
            <a:r>
              <a:rPr lang="en-US" sz="2000" dirty="0"/>
              <a:t>/</a:t>
            </a:r>
            <a:r>
              <a:rPr lang="en-US" sz="2000" dirty="0" err="1"/>
              <a:t>cmp</a:t>
            </a:r>
            <a:r>
              <a:rPr lang="en-US" sz="2000" dirty="0"/>
              <a:t> (and others)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Example:		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r4, r3 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N</a:t>
            </a:r>
            <a:r>
              <a:rPr lang="en-US" sz="2000" dirty="0"/>
              <a:t> (Negative) </a:t>
            </a:r>
            <a:r>
              <a:rPr lang="en-US" sz="2000" b="1" dirty="0"/>
              <a:t>flag</a:t>
            </a:r>
            <a:r>
              <a:rPr lang="en-US" sz="2000" dirty="0"/>
              <a:t>: Set to 1 when the result of r4 – r3 is negative, set to 0 otherwise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Z</a:t>
            </a:r>
            <a:r>
              <a:rPr lang="en-US" sz="2000" b="1" dirty="0"/>
              <a:t> (Zero) flag: </a:t>
            </a:r>
            <a:r>
              <a:rPr lang="en-US" sz="2000" dirty="0"/>
              <a:t>Set to 1 when the results of r4 – r3 is 0, set to 0 otherwise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C</a:t>
            </a:r>
            <a:r>
              <a:rPr lang="en-US" sz="2000" b="1" dirty="0"/>
              <a:t> (Carry bit) flag: </a:t>
            </a:r>
            <a:r>
              <a:rPr lang="en-US" sz="2000" dirty="0"/>
              <a:t>Set to 1 when r4 – r3 does not have a borrow, set to 0 otherwise</a:t>
            </a:r>
          </a:p>
          <a:p>
            <a:r>
              <a:rPr lang="en-US" sz="2000" b="1" dirty="0"/>
              <a:t>V flag </a:t>
            </a:r>
            <a:r>
              <a:rPr lang="en-US" sz="2000" dirty="0"/>
              <a:t>(</a:t>
            </a:r>
            <a:r>
              <a:rPr lang="en-US" sz="2000" dirty="0" err="1"/>
              <a:t>o</a:t>
            </a:r>
            <a:r>
              <a:rPr lang="en-US" sz="2000" dirty="0" err="1">
                <a:solidFill>
                  <a:srgbClr val="0070C0"/>
                </a:solidFill>
              </a:rPr>
              <a:t>V</a:t>
            </a:r>
            <a:r>
              <a:rPr lang="en-US" sz="2000" dirty="0" err="1"/>
              <a:t>erflow</a:t>
            </a:r>
            <a:r>
              <a:rPr lang="en-US" sz="2000" dirty="0"/>
              <a:t>): Set to 1 when r4 – r3 causes an overflow, set to 0 otherwise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A421CF-1E83-B842-933C-DB2C773C68B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270284" y="557808"/>
            <a:ext cx="7239000" cy="777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D06BD7-8BCB-BA49-9330-A7C46840EE4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2702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366B1B-F0B1-9341-A037-32D1D97BE07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8036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554661-3100-574F-9668-EFDB1729A354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3370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131CA4-70B4-D446-BD73-DE37F3F88D39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870484" y="557808"/>
            <a:ext cx="533400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65A02C-109E-EF48-A609-935BE96846BE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731534" y="654040"/>
            <a:ext cx="10278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CPSR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F009B-EE2F-7342-A56B-7564C0184265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2236422" y="1335048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31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FB42C8-2FF3-3C45-A282-55396CE2C901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2827398" y="1335048"/>
            <a:ext cx="484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30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BD5253-F65C-294F-AEA2-344D790DDD1E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370945" y="1335048"/>
            <a:ext cx="5251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FE96F8-21D8-4C4C-95E7-A5707539479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3870484" y="1335048"/>
            <a:ext cx="778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1733A6-3C93-8C40-B5C8-4912A55959C3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8041391" y="1258897"/>
            <a:ext cx="1551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5              0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BC52AF-A0E9-3D4E-A2DC-CCF871319719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8015764" y="551319"/>
            <a:ext cx="1527382" cy="77724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Execution Mode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DA4E53-CF00-D249-B89D-B73DA45184A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62023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AF43DF5-FE73-26EC-CBB2-910AF804DDB0}"/>
              </a:ext>
            </a:extLst>
          </p:cNvPr>
          <p:cNvSpPr/>
          <p:nvPr/>
        </p:nvSpPr>
        <p:spPr>
          <a:xfrm>
            <a:off x="494816" y="543421"/>
            <a:ext cx="2446776" cy="61371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2A6042-EDE9-06E5-C0C5-4BC6659C69A2}"/>
              </a:ext>
            </a:extLst>
          </p:cNvPr>
          <p:cNvSpPr/>
          <p:nvPr/>
        </p:nvSpPr>
        <p:spPr>
          <a:xfrm>
            <a:off x="9826991" y="56230"/>
            <a:ext cx="2296735" cy="65913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77" y="78003"/>
            <a:ext cx="4962709" cy="445308"/>
          </a:xfrm>
        </p:spPr>
        <p:txBody>
          <a:bodyPr/>
          <a:lstStyle/>
          <a:p>
            <a:r>
              <a:rPr lang="en-US" dirty="0"/>
              <a:t>32-Bit Arm - Registers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EBF47F-5C2D-D145-A3A1-A49E748699E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030279" y="1000856"/>
            <a:ext cx="6643172" cy="450830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0070C0"/>
                </a:solidFill>
              </a:rPr>
              <a:t>Registers</a:t>
            </a:r>
            <a:r>
              <a:rPr lang="en-US" sz="2200" dirty="0"/>
              <a:t> are </a:t>
            </a:r>
            <a:r>
              <a:rPr lang="en-US" sz="2200" b="1" i="1" dirty="0">
                <a:solidFill>
                  <a:schemeClr val="accent5"/>
                </a:solidFill>
              </a:rPr>
              <a:t>memory</a:t>
            </a:r>
            <a:r>
              <a:rPr lang="en-US" sz="2200" b="1" dirty="0">
                <a:solidFill>
                  <a:schemeClr val="accent5"/>
                </a:solidFill>
              </a:rPr>
              <a:t> </a:t>
            </a:r>
            <a:r>
              <a:rPr lang="en-US" sz="2200" dirty="0">
                <a:solidFill>
                  <a:schemeClr val="accent6"/>
                </a:solidFill>
              </a:rPr>
              <a:t>located within the </a:t>
            </a:r>
            <a:r>
              <a:rPr lang="en-US" sz="2200" b="1" dirty="0">
                <a:solidFill>
                  <a:schemeClr val="accent5"/>
                </a:solidFill>
              </a:rPr>
              <a:t>CPU</a:t>
            </a:r>
          </a:p>
          <a:p>
            <a:pPr>
              <a:lnSpc>
                <a:spcPct val="100000"/>
              </a:lnSpc>
            </a:pPr>
            <a:r>
              <a:rPr lang="en-US" sz="2200" b="1" dirty="0">
                <a:solidFill>
                  <a:schemeClr val="accent5"/>
                </a:solidFill>
              </a:rPr>
              <a:t>Registers are the </a:t>
            </a:r>
            <a:r>
              <a:rPr lang="en-US" sz="2200" b="1" u="sng" dirty="0">
                <a:solidFill>
                  <a:schemeClr val="accent5"/>
                </a:solidFill>
              </a:rPr>
              <a:t>fastest</a:t>
            </a:r>
            <a:r>
              <a:rPr lang="en-US" sz="2200" dirty="0">
                <a:solidFill>
                  <a:schemeClr val="accent5"/>
                </a:solidFill>
              </a:rPr>
              <a:t> </a:t>
            </a:r>
            <a:r>
              <a:rPr lang="en-US" sz="2200" dirty="0">
                <a:solidFill>
                  <a:srgbClr val="C00000"/>
                </a:solidFill>
              </a:rPr>
              <a:t>read and write </a:t>
            </a:r>
            <a:r>
              <a:rPr lang="en-US" sz="2200" dirty="0">
                <a:solidFill>
                  <a:schemeClr val="accent5"/>
                </a:solidFill>
              </a:rPr>
              <a:t>storage</a:t>
            </a:r>
            <a:endParaRPr lang="en-US" sz="2200" dirty="0"/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C00000"/>
                </a:solidFill>
              </a:rPr>
              <a:t>Register</a:t>
            </a:r>
            <a:r>
              <a:rPr lang="en-US" sz="2200" dirty="0"/>
              <a:t> </a:t>
            </a:r>
            <a:r>
              <a:rPr lang="en-US" sz="2200" dirty="0">
                <a:solidFill>
                  <a:srgbClr val="0070C0"/>
                </a:solidFill>
              </a:rPr>
              <a:t>is </a:t>
            </a:r>
            <a:r>
              <a:rPr lang="en-US" sz="2200" b="1" dirty="0">
                <a:solidFill>
                  <a:srgbClr val="0070C0"/>
                </a:solidFill>
              </a:rPr>
              <a:t>word size in length</a:t>
            </a:r>
            <a:r>
              <a:rPr lang="en-US" sz="2200" dirty="0"/>
              <a:t> stores 32-bit values</a:t>
            </a:r>
            <a:endParaRPr lang="en-US" sz="2200" dirty="0">
              <a:solidFill>
                <a:schemeClr val="tx2"/>
              </a:solidFill>
            </a:endParaRPr>
          </a:p>
          <a:p>
            <a:pPr lvl="1"/>
            <a:r>
              <a:rPr lang="en-US" sz="2200" dirty="0">
                <a:solidFill>
                  <a:schemeClr val="tx2"/>
                </a:solidFill>
              </a:rPr>
              <a:t>Memory is accessed using </a:t>
            </a:r>
            <a:r>
              <a:rPr lang="en-US" sz="2200" dirty="0">
                <a:solidFill>
                  <a:srgbClr val="FF0000"/>
                </a:solidFill>
              </a:rPr>
              <a:t>pointers</a:t>
            </a:r>
            <a:r>
              <a:rPr lang="en-US" sz="2200" dirty="0">
                <a:solidFill>
                  <a:schemeClr val="tx2"/>
                </a:solidFill>
              </a:rPr>
              <a:t> in registers</a:t>
            </a:r>
          </a:p>
          <a:p>
            <a:r>
              <a:rPr lang="en-US" sz="2200" dirty="0">
                <a:solidFill>
                  <a:schemeClr val="tx2"/>
                </a:solidFill>
              </a:rPr>
              <a:t>In assembly language, register "addresses" are specified using </a:t>
            </a:r>
            <a:r>
              <a:rPr lang="en-US" sz="2200" dirty="0">
                <a:solidFill>
                  <a:srgbClr val="2C895B"/>
                </a:solidFill>
              </a:rPr>
              <a:t>predefined</a:t>
            </a:r>
            <a:r>
              <a:rPr lang="en-US" sz="2200" dirty="0">
                <a:solidFill>
                  <a:srgbClr val="0070C0"/>
                </a:solidFill>
              </a:rPr>
              <a:t> </a:t>
            </a:r>
            <a:r>
              <a:rPr lang="en-US" sz="2200" dirty="0">
                <a:solidFill>
                  <a:srgbClr val="2C895B"/>
                </a:solidFill>
              </a:rPr>
              <a:t>names starting with an </a:t>
            </a:r>
            <a:r>
              <a:rPr lang="en-US" sz="2200" dirty="0">
                <a:solidFill>
                  <a:srgbClr val="FF0000"/>
                </a:solidFill>
              </a:rPr>
              <a:t>r</a:t>
            </a:r>
            <a:r>
              <a:rPr lang="en-US" sz="2200" dirty="0">
                <a:solidFill>
                  <a:srgbClr val="2C895B"/>
                </a:solidFill>
              </a:rPr>
              <a:t> </a:t>
            </a:r>
            <a:r>
              <a:rPr lang="en-US" sz="2200" dirty="0">
                <a:solidFill>
                  <a:schemeClr val="tx2"/>
                </a:solidFill>
              </a:rPr>
              <a:t>to differentiate them from main </a:t>
            </a:r>
            <a:r>
              <a:rPr lang="en-US" sz="2200" dirty="0">
                <a:solidFill>
                  <a:srgbClr val="0070C0"/>
                </a:solidFill>
              </a:rPr>
              <a:t>memory addresses </a:t>
            </a:r>
            <a:r>
              <a:rPr lang="en-US" sz="2200" dirty="0">
                <a:solidFill>
                  <a:schemeClr val="tx2"/>
                </a:solidFill>
              </a:rPr>
              <a:t>which are </a:t>
            </a:r>
            <a:r>
              <a:rPr lang="en-US" sz="2200" dirty="0">
                <a:solidFill>
                  <a:srgbClr val="C00000"/>
                </a:solidFill>
              </a:rPr>
              <a:t>labels</a:t>
            </a:r>
            <a:r>
              <a:rPr lang="en-US" sz="2200" dirty="0">
                <a:solidFill>
                  <a:srgbClr val="0070C0"/>
                </a:solidFill>
              </a:rPr>
              <a:t> (address)</a:t>
            </a:r>
          </a:p>
          <a:p>
            <a:r>
              <a:rPr lang="en-US" sz="2200" dirty="0">
                <a:solidFill>
                  <a:schemeClr val="accent5"/>
                </a:solidFill>
              </a:rPr>
              <a:t>16 registers: </a:t>
            </a:r>
            <a:r>
              <a:rPr lang="en-US" sz="2200" dirty="0">
                <a:solidFill>
                  <a:schemeClr val="tx2"/>
                </a:solidFill>
              </a:rPr>
              <a:t>from </a:t>
            </a:r>
            <a:r>
              <a:rPr lang="en-US" sz="2200" dirty="0">
                <a:solidFill>
                  <a:srgbClr val="0070C0"/>
                </a:solidFill>
              </a:rPr>
              <a:t>r0 to r15 (encoded: 0x0 – 0xf)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1444918" y="612725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F2FBDB-8CD9-9C4F-9A09-E2E1BE922B68}"/>
              </a:ext>
            </a:extLst>
          </p:cNvPr>
          <p:cNvSpPr txBox="1"/>
          <p:nvPr/>
        </p:nvSpPr>
        <p:spPr>
          <a:xfrm>
            <a:off x="1488208" y="1629778"/>
            <a:ext cx="1050288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Registers</a:t>
            </a:r>
          </a:p>
          <a:p>
            <a:r>
              <a:rPr lang="en-US" sz="1600" dirty="0">
                <a:solidFill>
                  <a:srgbClr val="0070C0"/>
                </a:solidFill>
              </a:rPr>
              <a:t>4-bytes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923621" y="2375396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1444918" y="588239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1444918" y="563752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1444918" y="539266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1444918" y="514780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1444918" y="490294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1444918" y="465808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1444918" y="441321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1444918" y="416835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1444918" y="392349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1444918" y="367863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1444918" y="3433771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1444918" y="318890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1444918" y="2944047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1444918" y="2699185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1444918" y="2454323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0CC2FB-2D71-3443-8E4C-9C417629962F}"/>
              </a:ext>
            </a:extLst>
          </p:cNvPr>
          <p:cNvSpPr txBox="1"/>
          <p:nvPr/>
        </p:nvSpPr>
        <p:spPr>
          <a:xfrm rot="16200000">
            <a:off x="106580" y="4432912"/>
            <a:ext cx="1441634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4-bit address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8442F79-694B-F94D-B17E-0FE10EA37E11}"/>
              </a:ext>
            </a:extLst>
          </p:cNvPr>
          <p:cNvSpPr txBox="1"/>
          <p:nvPr/>
        </p:nvSpPr>
        <p:spPr>
          <a:xfrm>
            <a:off x="1036418" y="6379907"/>
            <a:ext cx="1842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Capacity: 16 Words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B975F20-1017-4FFA-0D25-07C2EB41884F}"/>
              </a:ext>
            </a:extLst>
          </p:cNvPr>
          <p:cNvSpPr/>
          <p:nvPr/>
        </p:nvSpPr>
        <p:spPr>
          <a:xfrm>
            <a:off x="1444918" y="2280969"/>
            <a:ext cx="1134208" cy="944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9EC3316-C720-64FB-BBC4-C4B026470356}"/>
              </a:ext>
            </a:extLst>
          </p:cNvPr>
          <p:cNvGrpSpPr/>
          <p:nvPr/>
        </p:nvGrpSpPr>
        <p:grpSpPr>
          <a:xfrm>
            <a:off x="9826991" y="143311"/>
            <a:ext cx="2254980" cy="6397082"/>
            <a:chOff x="9811185" y="263145"/>
            <a:chExt cx="2254980" cy="6351932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2AE6BDE3-93E3-EB46-90BE-4E9627B73227}"/>
                </a:ext>
              </a:extLst>
            </p:cNvPr>
            <p:cNvSpPr/>
            <p:nvPr/>
          </p:nvSpPr>
          <p:spPr>
            <a:xfrm>
              <a:off x="11282956" y="6039156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B556DD76-1E0A-D044-A3A2-CCDFBABFB71F}"/>
                </a:ext>
              </a:extLst>
            </p:cNvPr>
            <p:cNvSpPr/>
            <p:nvPr/>
          </p:nvSpPr>
          <p:spPr>
            <a:xfrm>
              <a:off x="11282956" y="579223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C23B818-6D12-E048-A6F0-13595ECF26B0}"/>
                </a:ext>
              </a:extLst>
            </p:cNvPr>
            <p:cNvSpPr/>
            <p:nvPr/>
          </p:nvSpPr>
          <p:spPr>
            <a:xfrm>
              <a:off x="11282956" y="554530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85E46774-637A-BC43-880A-F2EB650D9C82}"/>
                </a:ext>
              </a:extLst>
            </p:cNvPr>
            <p:cNvSpPr/>
            <p:nvPr/>
          </p:nvSpPr>
          <p:spPr>
            <a:xfrm>
              <a:off x="11282956" y="529837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9F3A005-B3A0-9B47-A4FF-E2E37C0D73F7}"/>
                </a:ext>
              </a:extLst>
            </p:cNvPr>
            <p:cNvSpPr/>
            <p:nvPr/>
          </p:nvSpPr>
          <p:spPr>
            <a:xfrm>
              <a:off x="11282956" y="505144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B9EA7815-5ED9-7245-A8E6-93C522984CB6}"/>
                </a:ext>
              </a:extLst>
            </p:cNvPr>
            <p:cNvSpPr/>
            <p:nvPr/>
          </p:nvSpPr>
          <p:spPr>
            <a:xfrm>
              <a:off x="11282956" y="480452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8ABAB0F8-C98C-014A-8384-223A02B1D893}"/>
                </a:ext>
              </a:extLst>
            </p:cNvPr>
            <p:cNvSpPr/>
            <p:nvPr/>
          </p:nvSpPr>
          <p:spPr>
            <a:xfrm>
              <a:off x="11282956" y="4557593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EB38631C-49D2-4049-B444-86B9FC26A5BA}"/>
                </a:ext>
              </a:extLst>
            </p:cNvPr>
            <p:cNvSpPr/>
            <p:nvPr/>
          </p:nvSpPr>
          <p:spPr>
            <a:xfrm>
              <a:off x="11282956" y="431066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27CE403-2C6F-9845-92A1-3ECB22172E53}"/>
                </a:ext>
              </a:extLst>
            </p:cNvPr>
            <p:cNvSpPr/>
            <p:nvPr/>
          </p:nvSpPr>
          <p:spPr>
            <a:xfrm>
              <a:off x="11282956" y="4063737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36DD5D81-D1E4-E542-9076-1AF2DE6131B4}"/>
                </a:ext>
              </a:extLst>
            </p:cNvPr>
            <p:cNvSpPr/>
            <p:nvPr/>
          </p:nvSpPr>
          <p:spPr>
            <a:xfrm>
              <a:off x="11282956" y="381680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CD5C827F-CD3C-8E49-8827-10DBD57475E7}"/>
                </a:ext>
              </a:extLst>
            </p:cNvPr>
            <p:cNvSpPr/>
            <p:nvPr/>
          </p:nvSpPr>
          <p:spPr>
            <a:xfrm>
              <a:off x="11282956" y="3569881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C4E919F-ED4B-6E43-ABAC-F827120E2BCA}"/>
                </a:ext>
              </a:extLst>
            </p:cNvPr>
            <p:cNvSpPr/>
            <p:nvPr/>
          </p:nvSpPr>
          <p:spPr>
            <a:xfrm>
              <a:off x="11189609" y="1947545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F00A1C4-0187-544B-BC0A-A5FB6BC6C497}"/>
                </a:ext>
              </a:extLst>
            </p:cNvPr>
            <p:cNvSpPr/>
            <p:nvPr/>
          </p:nvSpPr>
          <p:spPr>
            <a:xfrm>
              <a:off x="11189609" y="1700512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C7505D48-6601-2441-8974-76837FA65CAE}"/>
                </a:ext>
              </a:extLst>
            </p:cNvPr>
            <p:cNvSpPr/>
            <p:nvPr/>
          </p:nvSpPr>
          <p:spPr>
            <a:xfrm>
              <a:off x="11189609" y="1453479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B4230F6A-374B-5542-A789-22AC4CE580D6}"/>
                </a:ext>
              </a:extLst>
            </p:cNvPr>
            <p:cNvSpPr/>
            <p:nvPr/>
          </p:nvSpPr>
          <p:spPr>
            <a:xfrm>
              <a:off x="11189609" y="1215730"/>
              <a:ext cx="696414" cy="19761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0836AB2-51B4-8A43-A1A6-C069EF085D15}"/>
                </a:ext>
              </a:extLst>
            </p:cNvPr>
            <p:cNvSpPr/>
            <p:nvPr/>
          </p:nvSpPr>
          <p:spPr>
            <a:xfrm>
              <a:off x="11520835" y="2187006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2C92F08-7FB7-914C-9309-107C9CEF57E1}"/>
                </a:ext>
              </a:extLst>
            </p:cNvPr>
            <p:cNvSpPr/>
            <p:nvPr/>
          </p:nvSpPr>
          <p:spPr>
            <a:xfrm>
              <a:off x="11513471" y="3010384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DAA608CC-7EF3-A04A-B103-EFC999E310F7}"/>
                </a:ext>
              </a:extLst>
            </p:cNvPr>
            <p:cNvSpPr/>
            <p:nvPr/>
          </p:nvSpPr>
          <p:spPr>
            <a:xfrm>
              <a:off x="11513470" y="3351731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507775C7-4A82-9C48-89AE-DAFEC890A382}"/>
                </a:ext>
              </a:extLst>
            </p:cNvPr>
            <p:cNvSpPr txBox="1"/>
            <p:nvPr/>
          </p:nvSpPr>
          <p:spPr>
            <a:xfrm>
              <a:off x="11120073" y="801990"/>
              <a:ext cx="835485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1- Byte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D2E90DD-3C1D-8C47-92A2-8E92F858505F}"/>
                </a:ext>
              </a:extLst>
            </p:cNvPr>
            <p:cNvSpPr txBox="1"/>
            <p:nvPr/>
          </p:nvSpPr>
          <p:spPr>
            <a:xfrm rot="16200000">
              <a:off x="10168566" y="4561447"/>
              <a:ext cx="1484702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</a:rPr>
                <a:t>32-bit address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2B50B694-5852-F540-ADB0-A461BEE16AA8}"/>
                </a:ext>
              </a:extLst>
            </p:cNvPr>
            <p:cNvSpPr txBox="1"/>
            <p:nvPr/>
          </p:nvSpPr>
          <p:spPr>
            <a:xfrm>
              <a:off x="9899005" y="263145"/>
              <a:ext cx="2121093" cy="397286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70C0"/>
                  </a:solidFill>
                </a:rPr>
                <a:t>External memory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0921D2F-1312-B748-8FCA-E4023E6B430C}"/>
                </a:ext>
              </a:extLst>
            </p:cNvPr>
            <p:cNvSpPr txBox="1"/>
            <p:nvPr/>
          </p:nvSpPr>
          <p:spPr>
            <a:xfrm>
              <a:off x="9841834" y="5944016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0x00000000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E983F877-6FC7-2644-889B-FD6DA04DFCC2}"/>
                </a:ext>
              </a:extLst>
            </p:cNvPr>
            <p:cNvSpPr txBox="1"/>
            <p:nvPr/>
          </p:nvSpPr>
          <p:spPr>
            <a:xfrm>
              <a:off x="9811185" y="1149317"/>
              <a:ext cx="1451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Consolas" panose="020B0609020204030204" pitchFamily="49" charset="0"/>
                  <a:cs typeface="Consolas" panose="020B0609020204030204" pitchFamily="49" charset="0"/>
                </a:rPr>
                <a:t>0xFFFFFFFF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8A8145E2-F74E-DA4B-8FBD-F64B52A22600}"/>
                </a:ext>
              </a:extLst>
            </p:cNvPr>
            <p:cNvSpPr txBox="1"/>
            <p:nvPr/>
          </p:nvSpPr>
          <p:spPr>
            <a:xfrm>
              <a:off x="10068502" y="6276523"/>
              <a:ext cx="1997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rgbClr val="FF0000"/>
                  </a:solidFill>
                </a:rPr>
                <a:t>Capacity:4 </a:t>
              </a:r>
              <a:r>
                <a:rPr lang="en-US" sz="1600" b="1" dirty="0" err="1">
                  <a:solidFill>
                    <a:srgbClr val="FF0000"/>
                  </a:solidFill>
                </a:rPr>
                <a:t>GBytes</a:t>
              </a:r>
              <a:endParaRPr lang="en-US" sz="1600" b="1" dirty="0">
                <a:solidFill>
                  <a:srgbClr val="FF0000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E7064C8-09C3-1E11-C448-9D8C541446B7}"/>
                </a:ext>
              </a:extLst>
            </p:cNvPr>
            <p:cNvSpPr/>
            <p:nvPr/>
          </p:nvSpPr>
          <p:spPr>
            <a:xfrm>
              <a:off x="11505300" y="2573587"/>
              <a:ext cx="160543" cy="16054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997BDD9B-69CA-F72A-548E-999A4EAD355D}"/>
              </a:ext>
            </a:extLst>
          </p:cNvPr>
          <p:cNvSpPr txBox="1"/>
          <p:nvPr/>
        </p:nvSpPr>
        <p:spPr>
          <a:xfrm>
            <a:off x="578931" y="625633"/>
            <a:ext cx="835485" cy="461665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CPU</a:t>
            </a:r>
          </a:p>
        </p:txBody>
      </p:sp>
      <p:sp>
        <p:nvSpPr>
          <p:cNvPr id="10" name="Left-Right Arrow 9">
            <a:extLst>
              <a:ext uri="{FF2B5EF4-FFF2-40B4-BE49-F238E27FC236}">
                <a16:creationId xmlns:a16="http://schemas.microsoft.com/office/drawing/2014/main" id="{A63D2D88-5815-81A9-BEE1-E2F87DF42CEA}"/>
              </a:ext>
            </a:extLst>
          </p:cNvPr>
          <p:cNvSpPr/>
          <p:nvPr/>
        </p:nvSpPr>
        <p:spPr>
          <a:xfrm>
            <a:off x="2878525" y="5948492"/>
            <a:ext cx="6874293" cy="20845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C77232-0801-3E3A-617A-2835823BCB14}"/>
              </a:ext>
            </a:extLst>
          </p:cNvPr>
          <p:cNvSpPr txBox="1"/>
          <p:nvPr/>
        </p:nvSpPr>
        <p:spPr>
          <a:xfrm>
            <a:off x="3425434" y="5508810"/>
            <a:ext cx="560602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2C895B"/>
                </a:solidFill>
              </a:rPr>
              <a:t>CPU Memory Bus consists of two parts:</a:t>
            </a:r>
          </a:p>
          <a:p>
            <a:endParaRPr lang="en-US" sz="1400" dirty="0">
              <a:solidFill>
                <a:srgbClr val="2C895B"/>
              </a:solidFill>
            </a:endParaRPr>
          </a:p>
          <a:p>
            <a:r>
              <a:rPr lang="en-US" sz="2400" dirty="0">
                <a:solidFill>
                  <a:srgbClr val="2C895B"/>
                </a:solidFill>
              </a:rPr>
              <a:t> Address bus + Data bus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3B6823A-33EB-D941-6F5A-7964E1C226A5}"/>
              </a:ext>
            </a:extLst>
          </p:cNvPr>
          <p:cNvSpPr txBox="1"/>
          <p:nvPr/>
        </p:nvSpPr>
        <p:spPr>
          <a:xfrm>
            <a:off x="1498531" y="734558"/>
            <a:ext cx="1230537" cy="58477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arithmetic Logic Unit</a:t>
            </a:r>
          </a:p>
        </p:txBody>
      </p:sp>
    </p:spTree>
    <p:extLst>
      <p:ext uri="{BB962C8B-B14F-4D97-AF65-F5344CB8AC3E}">
        <p14:creationId xmlns:p14="http://schemas.microsoft.com/office/powerpoint/2010/main" val="918427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5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D13E-5DA3-4A40-AC9A-16FEFD8DF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78" y="112282"/>
            <a:ext cx="11869700" cy="513474"/>
          </a:xfrm>
        </p:spPr>
        <p:txBody>
          <a:bodyPr/>
          <a:lstStyle/>
          <a:p>
            <a:r>
              <a:rPr lang="en-US" dirty="0"/>
              <a:t>Conditional Tests: Implementing ARM Branch guards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D6D3376-775B-A94D-8899-7BF14B6FCCB4}"/>
              </a:ext>
            </a:extLst>
          </p:cNvPr>
          <p:cNvSpPr txBox="1">
            <a:spLocks/>
          </p:cNvSpPr>
          <p:nvPr/>
        </p:nvSpPr>
        <p:spPr>
          <a:xfrm>
            <a:off x="551694" y="711380"/>
            <a:ext cx="11097612" cy="55500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1750"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 Branch </a:t>
            </a:r>
            <a:r>
              <a:rPr lang="en-US" sz="2000" dirty="0">
                <a:solidFill>
                  <a:schemeClr val="tx2"/>
                </a:solidFill>
              </a:rPr>
              <a:t>instruction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sz="24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1800" b="1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suffix</a:t>
            </a:r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b="1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/>
              <a:t>B</a:t>
            </a:r>
            <a:r>
              <a:rPr lang="en-US" sz="2000" dirty="0">
                <a:solidFill>
                  <a:srgbClr val="7030A0"/>
                </a:solidFill>
              </a:rPr>
              <a:t>its in the condition field </a:t>
            </a:r>
            <a:r>
              <a:rPr lang="en-US" sz="2000" dirty="0"/>
              <a:t>specify the </a:t>
            </a:r>
            <a:r>
              <a:rPr lang="en-US" sz="2000" b="1" dirty="0">
                <a:solidFill>
                  <a:srgbClr val="0070C0"/>
                </a:solidFill>
              </a:rPr>
              <a:t>conditions</a:t>
            </a:r>
            <a:r>
              <a:rPr lang="en-US" sz="2000" dirty="0">
                <a:solidFill>
                  <a:srgbClr val="0070C0"/>
                </a:solidFill>
              </a:rPr>
              <a:t> when the branch happens</a:t>
            </a:r>
          </a:p>
          <a:p>
            <a:r>
              <a:rPr lang="en-US" sz="2000" dirty="0">
                <a:solidFill>
                  <a:schemeClr val="tx2"/>
                </a:solidFill>
              </a:rPr>
              <a:t>If the </a:t>
            </a:r>
            <a:r>
              <a:rPr lang="en-US" sz="2000" dirty="0">
                <a:solidFill>
                  <a:srgbClr val="7030A0"/>
                </a:solidFill>
              </a:rPr>
              <a:t>condition evaluates </a:t>
            </a:r>
            <a:r>
              <a:rPr lang="en-US" sz="2000" dirty="0">
                <a:solidFill>
                  <a:schemeClr val="tx2"/>
                </a:solidFill>
              </a:rPr>
              <a:t>to be </a:t>
            </a:r>
            <a:r>
              <a:rPr lang="en-US" sz="2000" dirty="0">
                <a:solidFill>
                  <a:srgbClr val="2C895B"/>
                </a:solidFill>
              </a:rPr>
              <a:t>true, </a:t>
            </a:r>
            <a:r>
              <a:rPr lang="en-US" sz="2000" dirty="0">
                <a:solidFill>
                  <a:srgbClr val="C00000"/>
                </a:solidFill>
              </a:rPr>
              <a:t>next instruction executed</a:t>
            </a:r>
            <a:r>
              <a:rPr lang="en-US" sz="2000" dirty="0">
                <a:solidFill>
                  <a:srgbClr val="2C895B"/>
                </a:solidFill>
              </a:rPr>
              <a:t> is at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sz="2000" b="1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label</a:t>
            </a:r>
            <a:r>
              <a:rPr lang="en-US" sz="2000" b="1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solidFill>
                  <a:schemeClr val="tx2"/>
                </a:solidFill>
              </a:rPr>
              <a:t>If the </a:t>
            </a:r>
            <a:r>
              <a:rPr lang="en-US" sz="2000" dirty="0">
                <a:solidFill>
                  <a:srgbClr val="7030A0"/>
                </a:solidFill>
              </a:rPr>
              <a:t>condition evaluates </a:t>
            </a:r>
            <a:r>
              <a:rPr lang="en-US" sz="2000" dirty="0">
                <a:solidFill>
                  <a:schemeClr val="tx2"/>
                </a:solidFill>
              </a:rPr>
              <a:t>to be </a:t>
            </a:r>
            <a:r>
              <a:rPr lang="en-US" sz="2000" dirty="0">
                <a:solidFill>
                  <a:srgbClr val="FF0000"/>
                </a:solidFill>
              </a:rPr>
              <a:t>false</a:t>
            </a:r>
            <a:r>
              <a:rPr lang="en-US" sz="2000" dirty="0">
                <a:solidFill>
                  <a:srgbClr val="2C895B"/>
                </a:solidFill>
              </a:rPr>
              <a:t>,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C00000"/>
                </a:solidFill>
              </a:rPr>
              <a:t>next instruction executed</a:t>
            </a:r>
            <a:r>
              <a:rPr lang="en-US" sz="2000" dirty="0"/>
              <a:t> is </a:t>
            </a:r>
            <a:r>
              <a:rPr lang="en-US" sz="2000" dirty="0">
                <a:solidFill>
                  <a:srgbClr val="0070C0"/>
                </a:solidFill>
              </a:rPr>
              <a:t>immediately after the branch</a:t>
            </a:r>
          </a:p>
          <a:p>
            <a:r>
              <a:rPr lang="en-US" sz="2000" dirty="0">
                <a:solidFill>
                  <a:schemeClr val="accent1"/>
                </a:solidFill>
                <a:cs typeface="Consolas" panose="020B0609020204030204" pitchFamily="49" charset="0"/>
              </a:rPr>
              <a:t>Unconditional branch </a:t>
            </a:r>
            <a:r>
              <a:rPr lang="en-US" sz="2000" dirty="0">
                <a:solidFill>
                  <a:schemeClr val="tx2"/>
                </a:solidFill>
                <a:cs typeface="Consolas" panose="020B0609020204030204" pitchFamily="49" charset="0"/>
              </a:rPr>
              <a:t>is when the condition is </a:t>
            </a:r>
            <a:r>
              <a:rPr lang="en-US" sz="2000" i="1" dirty="0">
                <a:solidFill>
                  <a:srgbClr val="2C895B"/>
                </a:solidFill>
                <a:cs typeface="Consolas" panose="020B0609020204030204" pitchFamily="49" charset="0"/>
              </a:rPr>
              <a:t>"always"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1AF9A52-EDF8-5BDC-679C-4C3AE51E4DA9}"/>
              </a:ext>
            </a:extLst>
          </p:cNvPr>
          <p:cNvGrpSpPr/>
          <p:nvPr/>
        </p:nvGrpSpPr>
        <p:grpSpPr>
          <a:xfrm>
            <a:off x="783273" y="1789300"/>
            <a:ext cx="3754359" cy="400110"/>
            <a:chOff x="1088073" y="799881"/>
            <a:chExt cx="3754359" cy="40011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378AB42-1CC0-B340-B15B-25F18A4E1E0C}"/>
                </a:ext>
              </a:extLst>
            </p:cNvPr>
            <p:cNvSpPr txBox="1"/>
            <p:nvPr/>
          </p:nvSpPr>
          <p:spPr>
            <a:xfrm>
              <a:off x="2465534" y="799881"/>
              <a:ext cx="1351554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tx2"/>
                  </a:solidFill>
                </a:rPr>
                <a:t>b</a:t>
              </a:r>
              <a:r>
                <a:rPr lang="en-US" sz="1400" b="1" dirty="0" err="1">
                  <a:solidFill>
                    <a:schemeClr val="tx2"/>
                  </a:solidFill>
                </a:rPr>
                <a:t>suffix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BC58975-0B25-F64F-BD5E-F71D752ACC52}"/>
                </a:ext>
              </a:extLst>
            </p:cNvPr>
            <p:cNvSpPr txBox="1"/>
            <p:nvPr/>
          </p:nvSpPr>
          <p:spPr>
            <a:xfrm>
              <a:off x="3792784" y="799881"/>
              <a:ext cx="1049648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2"/>
                  </a:solidFill>
                </a:rPr>
                <a:t>imm24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900B5B0-2BFE-004E-BDC1-8CE82CF52B58}"/>
                </a:ext>
              </a:extLst>
            </p:cNvPr>
            <p:cNvSpPr txBox="1"/>
            <p:nvPr/>
          </p:nvSpPr>
          <p:spPr>
            <a:xfrm>
              <a:off x="1088073" y="799881"/>
              <a:ext cx="1351554" cy="40011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err="1">
                  <a:solidFill>
                    <a:schemeClr val="tx2"/>
                  </a:solidFill>
                </a:rPr>
                <a:t>cond</a:t>
              </a:r>
              <a:endParaRPr lang="en-US" sz="2000" b="1" dirty="0">
                <a:solidFill>
                  <a:schemeClr val="tx2"/>
                </a:solidFill>
              </a:endParaRPr>
            </a:p>
          </p:txBody>
        </p:sp>
      </p:grp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DCAE74D-D56E-EC4F-A1F9-009FAA9C4927}"/>
              </a:ext>
            </a:extLst>
          </p:cNvPr>
          <p:cNvGraphicFramePr>
            <a:graphicFrameLocks noGrp="1"/>
          </p:cNvGraphicFramePr>
          <p:nvPr/>
        </p:nvGraphicFramePr>
        <p:xfrm>
          <a:off x="5015221" y="1062106"/>
          <a:ext cx="6318416" cy="3180147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095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941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86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527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Condition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8759" marB="8759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Meaning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8759" marB="8759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i="1" dirty="0">
                          <a:solidFill>
                            <a:schemeClr val="bg1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Flag Checked  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8759" marB="875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BEQ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Equal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1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BNE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Not equal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0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BGE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≥ ("Greater than or Equal")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=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534099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BLT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&lt; ("Less Than")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≠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5728908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BGT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&gt; ("Greater Than")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0 &amp;&amp; N =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718508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BLE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Signed ≤ ("Less than or Equal")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Z = 1 || N ≠ V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38548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BMI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Minus/negative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= 1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BPL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Plus - positive or zero (non-negative)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N = 0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40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 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000000"/>
                          </a:solidFill>
                          <a:effectLst/>
                          <a:latin typeface="Calibri"/>
                          <a:ea typeface="Times New Roman"/>
                          <a:cs typeface="Calibri"/>
                        </a:rPr>
                        <a:t>Branch Always (unconditional)</a:t>
                      </a: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Times New Roman"/>
                      </a:endParaRPr>
                    </a:p>
                  </a:txBody>
                  <a:tcPr marL="71950" marR="71950" marT="18144" marB="1814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390338D-065E-894D-A4E2-A44D770199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97A6F3-2F99-6936-A644-C18FD08F88EA}"/>
              </a:ext>
            </a:extLst>
          </p:cNvPr>
          <p:cNvSpPr txBox="1"/>
          <p:nvPr/>
        </p:nvSpPr>
        <p:spPr>
          <a:xfrm>
            <a:off x="1522102" y="780346"/>
            <a:ext cx="309649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imm24 is Relative direction</a:t>
            </a:r>
          </a:p>
          <a:p>
            <a:r>
              <a:rPr lang="en-US" dirty="0">
                <a:solidFill>
                  <a:schemeClr val="accent6"/>
                </a:solidFill>
              </a:rPr>
              <a:t>from the branch instruction</a:t>
            </a:r>
          </a:p>
          <a:p>
            <a:r>
              <a:rPr lang="en-US" dirty="0">
                <a:solidFill>
                  <a:schemeClr val="accent6"/>
                </a:solidFill>
              </a:rPr>
              <a:t>(in +/- instructions)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4C95EA2-DAC4-0ADA-22C1-F844E8CEA676}"/>
              </a:ext>
            </a:extLst>
          </p:cNvPr>
          <p:cNvGrpSpPr/>
          <p:nvPr/>
        </p:nvGrpSpPr>
        <p:grpSpPr>
          <a:xfrm>
            <a:off x="961029" y="3069926"/>
            <a:ext cx="3657563" cy="1182020"/>
            <a:chOff x="-1107292" y="-1491568"/>
            <a:chExt cx="3657563" cy="118202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58480DD-D8E8-EBE6-0230-A6CB9B30F7E4}"/>
                </a:ext>
              </a:extLst>
            </p:cNvPr>
            <p:cNvSpPr txBox="1"/>
            <p:nvPr/>
          </p:nvSpPr>
          <p:spPr>
            <a:xfrm>
              <a:off x="-1107292" y="-1017434"/>
              <a:ext cx="3657563" cy="707886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Use a local label with branch instructions</a:t>
              </a:r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56A2550B-48A6-CB4B-1C2C-D5C53FF52181}"/>
                </a:ext>
              </a:extLst>
            </p:cNvPr>
            <p:cNvSpPr/>
            <p:nvPr/>
          </p:nvSpPr>
          <p:spPr>
            <a:xfrm>
              <a:off x="1233575" y="-1491568"/>
              <a:ext cx="186088" cy="400110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47222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24A2-E685-B2D1-3DFB-67A30585F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Loop Guard Strategy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4F7448-39EA-082A-1CD1-C56501427D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9750" y="2935667"/>
            <a:ext cx="10683969" cy="2626409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0070C0"/>
                </a:solidFill>
              </a:rPr>
              <a:t>How to implement a </a:t>
            </a:r>
            <a:r>
              <a:rPr lang="en-US" sz="2000" b="1" dirty="0">
                <a:solidFill>
                  <a:srgbClr val="0070C0"/>
                </a:solidFill>
              </a:rPr>
              <a:t>branch/loop guard in CSE30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Use a </a:t>
            </a:r>
            <a:r>
              <a:rPr lang="en-US" sz="2000" b="1" dirty="0" err="1"/>
              <a:t>cmp</a:t>
            </a:r>
            <a:r>
              <a:rPr lang="en-US" sz="2000" b="1" dirty="0"/>
              <a:t>/</a:t>
            </a:r>
            <a:r>
              <a:rPr lang="en-US" sz="2000" b="1" dirty="0" err="1"/>
              <a:t>cmm</a:t>
            </a:r>
            <a:r>
              <a:rPr lang="en-US" sz="2000" dirty="0"/>
              <a:t> instruction to set the condition bits</a:t>
            </a:r>
          </a:p>
          <a:p>
            <a:pPr marL="354012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2000" dirty="0"/>
              <a:t>Follow the </a:t>
            </a:r>
            <a:r>
              <a:rPr lang="en-US" sz="2000" b="1" dirty="0" err="1"/>
              <a:t>cmp</a:t>
            </a:r>
            <a:r>
              <a:rPr lang="en-US" sz="2000" b="1" dirty="0"/>
              <a:t>/</a:t>
            </a:r>
            <a:r>
              <a:rPr lang="en-US" sz="2000" b="1" dirty="0" err="1"/>
              <a:t>cmm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1"/>
                </a:solidFill>
              </a:rPr>
              <a:t>with one or more variants of the </a:t>
            </a:r>
            <a:r>
              <a:rPr lang="en-US" sz="2000" b="1" u="sng" dirty="0">
                <a:solidFill>
                  <a:schemeClr val="accent1"/>
                </a:solidFill>
              </a:rPr>
              <a:t>conditional</a:t>
            </a:r>
            <a:r>
              <a:rPr lang="en-US" sz="2000" b="1" dirty="0">
                <a:solidFill>
                  <a:schemeClr val="accent1"/>
                </a:solidFill>
              </a:rPr>
              <a:t> branch instruction</a:t>
            </a:r>
            <a:r>
              <a:rPr lang="en-US" sz="2000" dirty="0"/>
              <a:t> </a:t>
            </a:r>
          </a:p>
          <a:p>
            <a:pPr lvl="1"/>
            <a:r>
              <a:rPr lang="en-US" sz="1800" b="1" dirty="0">
                <a:solidFill>
                  <a:srgbClr val="0070C0"/>
                </a:solidFill>
              </a:rPr>
              <a:t>Conditional branch instructions </a:t>
            </a:r>
            <a:r>
              <a:rPr lang="en-US" sz="1800" dirty="0"/>
              <a:t>if evaluate to true (based on the flags set by the </a:t>
            </a:r>
            <a:r>
              <a:rPr lang="en-US" sz="1800" dirty="0" err="1"/>
              <a:t>cmp</a:t>
            </a:r>
            <a:r>
              <a:rPr lang="en-US" sz="1800" dirty="0"/>
              <a:t>) the next instruction will the one at the branch label</a:t>
            </a:r>
          </a:p>
          <a:p>
            <a:pPr lvl="1"/>
            <a:r>
              <a:rPr lang="en-US" sz="2000" dirty="0">
                <a:solidFill>
                  <a:srgbClr val="00B050"/>
                </a:solidFill>
              </a:rPr>
              <a:t>Otherwise,</a:t>
            </a:r>
            <a:r>
              <a:rPr lang="en-US" sz="2000" dirty="0"/>
              <a:t> execution </a:t>
            </a:r>
            <a:r>
              <a:rPr lang="en-US" sz="2000" dirty="0">
                <a:solidFill>
                  <a:srgbClr val="F37440"/>
                </a:solidFill>
              </a:rPr>
              <a:t>falls through </a:t>
            </a:r>
            <a:r>
              <a:rPr lang="en-US" sz="2000" dirty="0"/>
              <a:t>to </a:t>
            </a:r>
            <a:r>
              <a:rPr lang="en-US" sz="2000" dirty="0">
                <a:solidFill>
                  <a:srgbClr val="F37440"/>
                </a:solidFill>
              </a:rPr>
              <a:t>the instruction that immediately follows the branch</a:t>
            </a:r>
          </a:p>
          <a:p>
            <a:pPr marL="354012" indent="-342900">
              <a:lnSpc>
                <a:spcPct val="100000"/>
              </a:lnSpc>
            </a:pPr>
            <a:r>
              <a:rPr lang="en-US" sz="2000" dirty="0"/>
              <a:t>You may have </a:t>
            </a:r>
            <a:r>
              <a:rPr lang="en-US" sz="2000" dirty="0">
                <a:solidFill>
                  <a:srgbClr val="FF0000"/>
                </a:solidFill>
              </a:rPr>
              <a:t>one or more </a:t>
            </a:r>
            <a:r>
              <a:rPr lang="en-US" sz="2000" dirty="0">
                <a:solidFill>
                  <a:srgbClr val="2C895B"/>
                </a:solidFill>
              </a:rPr>
              <a:t>conditional branches </a:t>
            </a:r>
            <a:r>
              <a:rPr lang="en-US" sz="2000" dirty="0"/>
              <a:t>after a single </a:t>
            </a:r>
            <a:r>
              <a:rPr lang="en-US" sz="2000" dirty="0" err="1"/>
              <a:t>cmp</a:t>
            </a:r>
            <a:r>
              <a:rPr lang="en-US" sz="2000" dirty="0"/>
              <a:t>/</a:t>
            </a:r>
            <a:r>
              <a:rPr lang="en-US" sz="2000" dirty="0" err="1"/>
              <a:t>cmm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9961E8-0691-0221-4D6A-77907BDA877A}"/>
              </a:ext>
            </a:extLst>
          </p:cNvPr>
          <p:cNvSpPr txBox="1"/>
          <p:nvPr/>
        </p:nvSpPr>
        <p:spPr>
          <a:xfrm>
            <a:off x="3850481" y="1404234"/>
            <a:ext cx="244650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    </a:t>
            </a:r>
            <a:r>
              <a:rPr lang="en-US" sz="1800" b="0" i="0" spc="5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cmp</a:t>
            </a: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/>
                <a:cs typeface="Consolas" panose="020B0609020204030204" pitchFamily="49" charset="0"/>
              </a:rPr>
              <a:t> r0, 10</a:t>
            </a: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i="0" spc="50" dirty="0">
                <a:solidFill>
                  <a:srgbClr val="2C895B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    </a:t>
            </a:r>
            <a:r>
              <a:rPr lang="en-US" sz="1800" b="1" i="0" spc="50" dirty="0" err="1">
                <a:solidFill>
                  <a:srgbClr val="2C895B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ble</a:t>
            </a: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 </a:t>
            </a:r>
            <a:r>
              <a:rPr lang="en-US" sz="1800" b="0" i="0" spc="50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.</a:t>
            </a:r>
            <a:r>
              <a:rPr lang="en-US" sz="1800" b="0" i="0" spc="50" dirty="0" err="1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Lendif</a:t>
            </a:r>
            <a:endParaRPr lang="en-US" sz="1800" b="0" i="0" spc="50" dirty="0">
              <a:solidFill>
                <a:srgbClr val="0070C0"/>
              </a:solidFill>
              <a:effectLst/>
              <a:latin typeface="Consolas" panose="020B0609020204030204" pitchFamily="49" charset="0"/>
              <a:ea typeface="Arial"/>
              <a:cs typeface="Consolas" panose="020B0609020204030204" pitchFamily="49" charset="0"/>
            </a:endParaRP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spc="5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    </a:t>
            </a:r>
            <a:r>
              <a:rPr lang="en-US" sz="1800" b="0" i="0" spc="50" dirty="0">
                <a:solidFill>
                  <a:srgbClr val="2C895B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// True Block</a:t>
            </a:r>
            <a:endParaRPr lang="en-US" sz="1800" b="0" i="0" spc="50" dirty="0">
              <a:solidFill>
                <a:srgbClr val="000000"/>
              </a:solidFill>
              <a:effectLst/>
              <a:latin typeface="Consolas" panose="020B0609020204030204" pitchFamily="49" charset="0"/>
              <a:ea typeface="Arial"/>
              <a:cs typeface="Consolas" panose="020B0609020204030204" pitchFamily="49" charset="0"/>
            </a:endParaRP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0" i="0" spc="50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.</a:t>
            </a:r>
            <a:r>
              <a:rPr lang="en-US" sz="1800" b="0" i="0" spc="50" dirty="0" err="1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Lendif</a:t>
            </a:r>
            <a:r>
              <a:rPr lang="en-US" sz="1800" b="0" i="0" spc="50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Arial"/>
                <a:cs typeface="Consolas" panose="020B0609020204030204" pitchFamily="49" charset="0"/>
              </a:rPr>
              <a:t>: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BD4E47F-3DE6-3602-4275-F8C34094998E}"/>
              </a:ext>
            </a:extLst>
          </p:cNvPr>
          <p:cNvGrpSpPr/>
          <p:nvPr/>
        </p:nvGrpSpPr>
        <p:grpSpPr>
          <a:xfrm>
            <a:off x="6202697" y="1539964"/>
            <a:ext cx="2022862" cy="400110"/>
            <a:chOff x="906642" y="-718962"/>
            <a:chExt cx="2022862" cy="40011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D2B684-18CF-181F-5CC5-21F826B73059}"/>
                </a:ext>
              </a:extLst>
            </p:cNvPr>
            <p:cNvSpPr txBox="1"/>
            <p:nvPr/>
          </p:nvSpPr>
          <p:spPr>
            <a:xfrm>
              <a:off x="1205955" y="-718962"/>
              <a:ext cx="1723549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9" name="Up Arrow 8">
              <a:extLst>
                <a:ext uri="{FF2B5EF4-FFF2-40B4-BE49-F238E27FC236}">
                  <a16:creationId xmlns:a16="http://schemas.microsoft.com/office/drawing/2014/main" id="{6FE6124D-0C94-18A4-6B5B-C9F511F240BC}"/>
                </a:ext>
              </a:extLst>
            </p:cNvPr>
            <p:cNvSpPr/>
            <p:nvPr/>
          </p:nvSpPr>
          <p:spPr>
            <a:xfrm rot="16200000">
              <a:off x="1006977" y="-673241"/>
              <a:ext cx="98643" cy="29931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DBF7793-682C-AA1B-B43E-4C04D76576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563149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118576" y="3615344"/>
            <a:ext cx="10249528" cy="235754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000" b="1" dirty="0">
                <a:solidFill>
                  <a:schemeClr val="tx2"/>
                </a:solidFill>
              </a:rPr>
              <a:t>Realize that in ARM assembly you can only either "fall through" to the next instruction or branch to a specific instruction</a:t>
            </a:r>
          </a:p>
          <a:p>
            <a:r>
              <a:rPr lang="en-US" sz="2000" b="1" dirty="0">
                <a:solidFill>
                  <a:schemeClr val="tx2"/>
                </a:solidFill>
              </a:rPr>
              <a:t>Approach: </a:t>
            </a:r>
            <a:r>
              <a:rPr lang="en-US" sz="2000" b="1" dirty="0">
                <a:solidFill>
                  <a:srgbClr val="0070C0"/>
                </a:solidFill>
              </a:rPr>
              <a:t>adjust</a:t>
            </a:r>
            <a:r>
              <a:rPr lang="en-US" sz="2000" dirty="0">
                <a:solidFill>
                  <a:srgbClr val="0070C0"/>
                </a:solidFill>
              </a:rPr>
              <a:t> the conditional test then </a:t>
            </a:r>
            <a:r>
              <a:rPr lang="en-US" sz="2000" b="1" dirty="0">
                <a:solidFill>
                  <a:srgbClr val="C00000"/>
                </a:solidFill>
              </a:rPr>
              <a:t>branch around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the </a:t>
            </a:r>
            <a:r>
              <a:rPr lang="en-US" sz="2000" b="1" dirty="0">
                <a:solidFill>
                  <a:srgbClr val="2C895B"/>
                </a:solidFill>
              </a:rPr>
              <a:t>true block</a:t>
            </a:r>
          </a:p>
          <a:p>
            <a:r>
              <a:rPr lang="en-US" sz="2000" dirty="0"/>
              <a:t>Use a </a:t>
            </a:r>
            <a:r>
              <a:rPr lang="en-US" sz="2000" b="1" dirty="0"/>
              <a:t>conditional test </a:t>
            </a:r>
            <a:r>
              <a:rPr lang="en-US" sz="2000" dirty="0"/>
              <a:t>that </a:t>
            </a:r>
            <a:r>
              <a:rPr lang="en-US" sz="2000" b="1" dirty="0"/>
              <a:t>specifies the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u="sng" dirty="0">
                <a:solidFill>
                  <a:srgbClr val="C00000"/>
                </a:solidFill>
              </a:rPr>
              <a:t>inverse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dirty="0"/>
              <a:t>of the condition used in C</a:t>
            </a:r>
          </a:p>
          <a:p>
            <a:pPr lvl="1"/>
            <a:r>
              <a:rPr lang="en-US" sz="2000" b="1" dirty="0"/>
              <a:t>This preserves </a:t>
            </a:r>
            <a:r>
              <a:rPr lang="en-US" sz="2000" b="1" dirty="0">
                <a:solidFill>
                  <a:srgbClr val="0070C0"/>
                </a:solidFill>
              </a:rPr>
              <a:t>C block order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504" y="129271"/>
            <a:ext cx="9313613" cy="407296"/>
          </a:xfrm>
        </p:spPr>
        <p:txBody>
          <a:bodyPr/>
          <a:lstStyle/>
          <a:p>
            <a:r>
              <a:rPr lang="en-US" dirty="0"/>
              <a:t>Program Flow:  Simple If statement, No Else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37E221FC-B186-A346-A69A-B0BA74239A67}"/>
              </a:ext>
            </a:extLst>
          </p:cNvPr>
          <p:cNvGraphicFramePr>
            <a:graphicFrameLocks noGrp="1"/>
          </p:cNvGraphicFramePr>
          <p:nvPr/>
        </p:nvGraphicFramePr>
        <p:xfrm>
          <a:off x="827799" y="1132840"/>
          <a:ext cx="10070042" cy="1989773"/>
        </p:xfrm>
        <a:graphic>
          <a:graphicData uri="http://schemas.openxmlformats.org/drawingml/2006/table">
            <a:tbl>
              <a:tblPr firstRow="1" firstCol="1" bandRow="1"/>
              <a:tblGrid>
                <a:gridCol w="31868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76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05542">
                  <a:extLst>
                    <a:ext uri="{9D8B030D-6E8A-4147-A177-3AD203B41FA5}">
                      <a16:colId xmlns:a16="http://schemas.microsoft.com/office/drawing/2014/main" val="1804811189"/>
                    </a:ext>
                  </a:extLst>
                </a:gridCol>
              </a:tblGrid>
              <a:tr h="38226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 source Code</a:t>
                      </a:r>
                      <a:endParaRPr lang="en-US" sz="2400" b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Incorrect Assembly</a:t>
                      </a:r>
                      <a:endParaRPr lang="en-US" sz="2400" b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Correct Assembly</a:t>
                      </a:r>
                      <a:endParaRPr lang="en-US" sz="2400" b="0" i="1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89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19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int r0;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if (r0 </a:t>
                      </a:r>
                      <a:r>
                        <a:rPr lang="en-US" sz="2400" b="0" i="0" spc="50" dirty="0">
                          <a:solidFill>
                            <a:srgbClr val="7030A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&gt;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10) {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// True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cmp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r0, 10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bgt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endParaRPr lang="en-US" sz="2400" b="0" i="0" spc="5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// True Block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  <a:endParaRPr lang="en-US" sz="2400" b="0" i="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cmp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r0, 10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1" i="0" spc="50" dirty="0" err="1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ble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endParaRPr lang="en-US" sz="2400" b="0" i="0" spc="5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// True Block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r>
                        <a:rPr lang="en-US" sz="2400" b="0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  <a:endParaRPr lang="en-US" sz="2400" b="0" i="0" dirty="0">
                        <a:solidFill>
                          <a:srgbClr val="0070C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04969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4B27F2-82A8-A243-B4D3-D75F53533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332" y="101959"/>
            <a:ext cx="10515600" cy="1013594"/>
          </a:xfrm>
        </p:spPr>
        <p:txBody>
          <a:bodyPr/>
          <a:lstStyle/>
          <a:p>
            <a:r>
              <a:rPr lang="en-US" dirty="0"/>
              <a:t>Branch Guard </a:t>
            </a:r>
            <a:r>
              <a:rPr lang="en-US" dirty="0">
                <a:solidFill>
                  <a:srgbClr val="FF0000"/>
                </a:solidFill>
              </a:rPr>
              <a:t>"</a:t>
            </a:r>
            <a:r>
              <a:rPr lang="en-US" i="1" dirty="0">
                <a:solidFill>
                  <a:srgbClr val="FF0000"/>
                </a:solidFill>
              </a:rPr>
              <a:t>Adjustment"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Preserving </a:t>
            </a:r>
            <a:r>
              <a:rPr lang="en-US" dirty="0">
                <a:solidFill>
                  <a:srgbClr val="2C895B"/>
                </a:solidFill>
              </a:rPr>
              <a:t>C Block Order </a:t>
            </a:r>
            <a:r>
              <a:rPr lang="en-US" dirty="0"/>
              <a:t>In Assembly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FD0F85A-587C-AF44-930C-A0349D6456A4}"/>
              </a:ext>
            </a:extLst>
          </p:cNvPr>
          <p:cNvSpPr/>
          <p:nvPr/>
        </p:nvSpPr>
        <p:spPr bwMode="auto">
          <a:xfrm>
            <a:off x="1442393" y="5157015"/>
            <a:ext cx="4755380" cy="13618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compare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5)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condition true block */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then fall through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321EF91-DC89-0340-8820-655F2B251DB0}"/>
              </a:ext>
            </a:extLst>
          </p:cNvPr>
          <p:cNvGraphicFramePr>
            <a:graphicFrameLocks noGrp="1"/>
          </p:cNvGraphicFramePr>
          <p:nvPr/>
        </p:nvGraphicFramePr>
        <p:xfrm>
          <a:off x="1323122" y="1191148"/>
          <a:ext cx="9426654" cy="3383475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2504661">
                  <a:extLst>
                    <a:ext uri="{9D8B030D-6E8A-4147-A177-3AD203B41FA5}">
                      <a16:colId xmlns:a16="http://schemas.microsoft.com/office/drawing/2014/main" val="3190928411"/>
                    </a:ext>
                  </a:extLst>
                </a:gridCol>
                <a:gridCol w="3353602">
                  <a:extLst>
                    <a:ext uri="{9D8B030D-6E8A-4147-A177-3AD203B41FA5}">
                      <a16:colId xmlns:a16="http://schemas.microsoft.com/office/drawing/2014/main" val="1511193355"/>
                    </a:ext>
                  </a:extLst>
                </a:gridCol>
                <a:gridCol w="3568391">
                  <a:extLst>
                    <a:ext uri="{9D8B030D-6E8A-4147-A177-3AD203B41FA5}">
                      <a16:colId xmlns:a16="http://schemas.microsoft.com/office/drawing/2014/main" val="2545997432"/>
                    </a:ext>
                  </a:extLst>
                </a:gridCol>
              </a:tblGrid>
              <a:tr h="64027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Compare in C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C895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"Inverse" </a:t>
                      </a:r>
                      <a:r>
                        <a:rPr lang="en-US" dirty="0"/>
                        <a:t>Compare</a:t>
                      </a:r>
                    </a:p>
                    <a:p>
                      <a:pPr algn="ctr"/>
                      <a:r>
                        <a:rPr lang="en-US" dirty="0"/>
                        <a:t>in 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374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Assembly using Inverse Compare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0813829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!=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bne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8584198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!=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beq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4003046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ble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342766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blt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3913616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bge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4155174"/>
                  </a:ext>
                </a:extLst>
              </a:tr>
              <a:tr h="44463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&lt;=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bgt</a:t>
                      </a:r>
                      <a:endParaRPr lang="en-US" sz="2000" b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339657"/>
                  </a:ext>
                </a:extLst>
              </a:tr>
            </a:tbl>
          </a:graphicData>
        </a:graphic>
      </p:graphicFrame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BB188DB-6CCE-194A-A753-E38CFB231A7D}"/>
              </a:ext>
            </a:extLst>
          </p:cNvPr>
          <p:cNvSpPr/>
          <p:nvPr/>
        </p:nvSpPr>
        <p:spPr bwMode="auto">
          <a:xfrm>
            <a:off x="7018306" y="5124069"/>
            <a:ext cx="4417877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i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inverse compare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condition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then fall through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6FF521-5B73-FD4C-82B1-4555509CB98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C9B02090-F28F-AD4C-AB9F-D883DFB8F866}"/>
              </a:ext>
            </a:extLst>
          </p:cNvPr>
          <p:cNvSpPr/>
          <p:nvPr/>
        </p:nvSpPr>
        <p:spPr>
          <a:xfrm rot="16200000">
            <a:off x="3907659" y="1927894"/>
            <a:ext cx="644583" cy="5813658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62FA3110-7C3B-A3A6-D6B1-03DA699A7010}"/>
              </a:ext>
            </a:extLst>
          </p:cNvPr>
          <p:cNvSpPr/>
          <p:nvPr/>
        </p:nvSpPr>
        <p:spPr>
          <a:xfrm rot="16200000">
            <a:off x="8650182" y="3072211"/>
            <a:ext cx="644583" cy="3554269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69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/>
      <p:bldP spid="14" grpId="0" animBg="1"/>
      <p:bldP spid="1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827" y="4510544"/>
            <a:ext cx="11432992" cy="204549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>
                <a:solidFill>
                  <a:schemeClr val="accent6"/>
                </a:solidFill>
              </a:rPr>
              <a:t>If statements in ARM</a:t>
            </a:r>
          </a:p>
          <a:p>
            <a:r>
              <a:rPr lang="en-US" sz="2200" b="1" dirty="0">
                <a:solidFill>
                  <a:srgbClr val="7030A0"/>
                </a:solidFill>
              </a:rPr>
              <a:t>Step 1:</a:t>
            </a:r>
            <a:r>
              <a:rPr lang="en-US" sz="2200" dirty="0">
                <a:solidFill>
                  <a:srgbClr val="7030A0"/>
                </a:solidFill>
              </a:rPr>
              <a:t> </a:t>
            </a:r>
            <a:r>
              <a:rPr lang="en-US" sz="2200" dirty="0">
                <a:solidFill>
                  <a:schemeClr val="accent6"/>
                </a:solidFill>
              </a:rPr>
              <a:t>make a conditional test using a </a:t>
            </a:r>
            <a:r>
              <a:rPr lang="en-US" sz="2200" b="1" dirty="0" err="1">
                <a:solidFill>
                  <a:srgbClr val="7030A0"/>
                </a:solidFill>
              </a:rPr>
              <a:t>cmp</a:t>
            </a:r>
            <a:r>
              <a:rPr lang="en-US" sz="2200" dirty="0">
                <a:solidFill>
                  <a:srgbClr val="7030A0"/>
                </a:solidFill>
              </a:rPr>
              <a:t> </a:t>
            </a:r>
            <a:r>
              <a:rPr lang="en-US" sz="2200" dirty="0">
                <a:solidFill>
                  <a:schemeClr val="accent6"/>
                </a:solidFill>
              </a:rPr>
              <a:t>instruction</a:t>
            </a:r>
          </a:p>
          <a:p>
            <a:r>
              <a:rPr lang="en-US" sz="2200" b="1" dirty="0">
                <a:solidFill>
                  <a:srgbClr val="7030A0"/>
                </a:solidFill>
              </a:rPr>
              <a:t>Step 2: </a:t>
            </a:r>
            <a:r>
              <a:rPr lang="en-US" sz="2200" dirty="0">
                <a:solidFill>
                  <a:schemeClr val="accent6"/>
                </a:solidFill>
              </a:rPr>
              <a:t>if test evaluates to </a:t>
            </a:r>
            <a:r>
              <a:rPr lang="en-US" sz="2200" dirty="0">
                <a:solidFill>
                  <a:srgbClr val="7030A0"/>
                </a:solidFill>
              </a:rPr>
              <a:t>FALSE, </a:t>
            </a:r>
            <a:r>
              <a:rPr lang="en-US" sz="2200" b="1" dirty="0">
                <a:solidFill>
                  <a:srgbClr val="FF0000"/>
                </a:solidFill>
              </a:rPr>
              <a:t>branch around </a:t>
            </a:r>
            <a:r>
              <a:rPr lang="en-US" sz="2200" dirty="0"/>
              <a:t>the</a:t>
            </a:r>
            <a:r>
              <a:rPr lang="en-US" sz="2200" b="1" dirty="0"/>
              <a:t> </a:t>
            </a:r>
            <a:r>
              <a:rPr lang="en-US" sz="2200" b="1" dirty="0">
                <a:solidFill>
                  <a:srgbClr val="2C895B"/>
                </a:solidFill>
              </a:rPr>
              <a:t>condition true </a:t>
            </a:r>
            <a:r>
              <a:rPr lang="en-US" sz="2200" dirty="0"/>
              <a:t>block with a one of the conditional branch instruction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561" y="296135"/>
            <a:ext cx="11432991" cy="407296"/>
          </a:xfrm>
        </p:spPr>
        <p:txBody>
          <a:bodyPr/>
          <a:lstStyle/>
          <a:p>
            <a:r>
              <a:rPr lang="en-US" dirty="0"/>
              <a:t>Arm Conditional Branching</a:t>
            </a:r>
            <a:r>
              <a:rPr lang="en-US" i="1" dirty="0">
                <a:solidFill>
                  <a:srgbClr val="2C895B"/>
                </a:solidFill>
              </a:rPr>
              <a:t> Simple IF no else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A3F0923-0498-07CA-FD1C-01EA714F2C4A}"/>
              </a:ext>
            </a:extLst>
          </p:cNvPr>
          <p:cNvSpPr/>
          <p:nvPr/>
        </p:nvSpPr>
        <p:spPr bwMode="auto">
          <a:xfrm>
            <a:off x="6567813" y="988993"/>
            <a:ext cx="5359965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true block */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then fall through */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branch around to this code */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C0009D0B-14B3-31B1-A1F1-54035AF2BB71}"/>
              </a:ext>
            </a:extLst>
          </p:cNvPr>
          <p:cNvSpPr/>
          <p:nvPr/>
        </p:nvSpPr>
        <p:spPr>
          <a:xfrm>
            <a:off x="5743274" y="2011979"/>
            <a:ext cx="424035" cy="3038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4298A4-D3A4-4483-9F64-4F1964C2869D}"/>
              </a:ext>
            </a:extLst>
          </p:cNvPr>
          <p:cNvSpPr txBox="1"/>
          <p:nvPr/>
        </p:nvSpPr>
        <p:spPr>
          <a:xfrm>
            <a:off x="8012509" y="3258002"/>
            <a:ext cx="2470571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If r0 == 5 false</a:t>
            </a:r>
          </a:p>
          <a:p>
            <a:r>
              <a:rPr lang="en-US" sz="2000" dirty="0">
                <a:solidFill>
                  <a:srgbClr val="F37440"/>
                </a:solidFill>
              </a:rPr>
              <a:t>then</a:t>
            </a:r>
            <a:r>
              <a:rPr lang="en-US" sz="2000" dirty="0">
                <a:solidFill>
                  <a:schemeClr val="accent5"/>
                </a:solidFill>
              </a:rPr>
              <a:t> branch </a:t>
            </a:r>
            <a:r>
              <a:rPr lang="en-US" sz="2000" b="1" i="1" dirty="0">
                <a:solidFill>
                  <a:schemeClr val="accent5"/>
                </a:solidFill>
              </a:rPr>
              <a:t>around</a:t>
            </a:r>
            <a:r>
              <a:rPr lang="en-US" sz="2000" dirty="0">
                <a:solidFill>
                  <a:schemeClr val="accent5"/>
                </a:solidFill>
              </a:rPr>
              <a:t> the </a:t>
            </a:r>
            <a:r>
              <a:rPr lang="en-US" sz="2000" dirty="0">
                <a:solidFill>
                  <a:srgbClr val="2C895B"/>
                </a:solidFill>
              </a:rPr>
              <a:t>true block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F68ED4-B82F-2AFE-2022-63A43B7FA663}"/>
              </a:ext>
            </a:extLst>
          </p:cNvPr>
          <p:cNvGrpSpPr/>
          <p:nvPr/>
        </p:nvGrpSpPr>
        <p:grpSpPr>
          <a:xfrm>
            <a:off x="457915" y="982862"/>
            <a:ext cx="5193027" cy="3364309"/>
            <a:chOff x="483397" y="4376892"/>
            <a:chExt cx="5193027" cy="3364309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56B9CA76-F94B-9592-CDCD-CA6ED0FE7AE4}"/>
                </a:ext>
              </a:extLst>
            </p:cNvPr>
            <p:cNvSpPr/>
            <p:nvPr/>
          </p:nvSpPr>
          <p:spPr bwMode="auto">
            <a:xfrm>
              <a:off x="483397" y="4376892"/>
              <a:ext cx="5193027" cy="218527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int r0;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if (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2200" dirty="0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==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22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) {</a:t>
              </a: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condition true block */</a:t>
              </a: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then fall through */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  <a:p>
              <a:r>
                <a:rPr lang="en-US" sz="22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/* branch around to this code */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CADC1A-66CE-F45B-356E-C77AB7362A42}"/>
                </a:ext>
              </a:extLst>
            </p:cNvPr>
            <p:cNvSpPr txBox="1"/>
            <p:nvPr/>
          </p:nvSpPr>
          <p:spPr>
            <a:xfrm>
              <a:off x="2082771" y="6725538"/>
              <a:ext cx="2470571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true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</a:t>
              </a:r>
              <a:r>
                <a:rPr lang="en-US" sz="2000" b="1" i="1" dirty="0">
                  <a:solidFill>
                    <a:srgbClr val="2C895B"/>
                  </a:solidFill>
                </a:rPr>
                <a:t>fall through </a:t>
              </a:r>
              <a:r>
                <a:rPr lang="en-US" sz="2000" dirty="0">
                  <a:solidFill>
                    <a:schemeClr val="tx2"/>
                  </a:solidFill>
                </a:rPr>
                <a:t>to the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</p:grpSp>
      <p:sp>
        <p:nvSpPr>
          <p:cNvPr id="21" name="U-Turn Arrow 20">
            <a:extLst>
              <a:ext uri="{FF2B5EF4-FFF2-40B4-BE49-F238E27FC236}">
                <a16:creationId xmlns:a16="http://schemas.microsoft.com/office/drawing/2014/main" id="{7739CEC6-7C41-3EDA-CE06-550D299D0142}"/>
              </a:ext>
            </a:extLst>
          </p:cNvPr>
          <p:cNvSpPr/>
          <p:nvPr/>
        </p:nvSpPr>
        <p:spPr>
          <a:xfrm rot="5400000" flipV="1">
            <a:off x="-372020" y="2101807"/>
            <a:ext cx="1475205" cy="407454"/>
          </a:xfrm>
          <a:prstGeom prst="uturnArrow">
            <a:avLst>
              <a:gd name="adj1" fmla="val 11564"/>
              <a:gd name="adj2" fmla="val 18262"/>
              <a:gd name="adj3" fmla="val 20789"/>
              <a:gd name="adj4" fmla="val 42454"/>
              <a:gd name="adj5" fmla="val 970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U-Turn Arrow 21">
            <a:extLst>
              <a:ext uri="{FF2B5EF4-FFF2-40B4-BE49-F238E27FC236}">
                <a16:creationId xmlns:a16="http://schemas.microsoft.com/office/drawing/2014/main" id="{2FFA84B8-1BC7-C998-B559-F65B96B1F513}"/>
              </a:ext>
            </a:extLst>
          </p:cNvPr>
          <p:cNvSpPr/>
          <p:nvPr/>
        </p:nvSpPr>
        <p:spPr>
          <a:xfrm rot="5400000" flipV="1">
            <a:off x="6094421" y="1765536"/>
            <a:ext cx="1175060" cy="804461"/>
          </a:xfrm>
          <a:prstGeom prst="uturnArrow">
            <a:avLst>
              <a:gd name="adj1" fmla="val 7322"/>
              <a:gd name="adj2" fmla="val 18262"/>
              <a:gd name="adj3" fmla="val 20789"/>
              <a:gd name="adj4" fmla="val 42454"/>
              <a:gd name="adj5" fmla="val 465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AA0AD5-67AB-0D38-4268-46C506A0390E}"/>
              </a:ext>
            </a:extLst>
          </p:cNvPr>
          <p:cNvSpPr txBox="1"/>
          <p:nvPr/>
        </p:nvSpPr>
        <p:spPr>
          <a:xfrm>
            <a:off x="2142309" y="614216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If statement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BB2563-8D79-989C-5AD2-A6937A6F995A}"/>
              </a:ext>
            </a:extLst>
          </p:cNvPr>
          <p:cNvSpPr txBox="1"/>
          <p:nvPr/>
        </p:nvSpPr>
        <p:spPr>
          <a:xfrm>
            <a:off x="7933266" y="613530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ARM If statement</a:t>
            </a:r>
          </a:p>
        </p:txBody>
      </p:sp>
    </p:spTree>
    <p:extLst>
      <p:ext uri="{BB962C8B-B14F-4D97-AF65-F5344CB8AC3E}">
        <p14:creationId xmlns:p14="http://schemas.microsoft.com/office/powerpoint/2010/main" val="104287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bldLvl="2" animBg="1"/>
      <p:bldP spid="9" grpId="0"/>
      <p:bldP spid="4" grpId="0" animBg="1"/>
      <p:bldP spid="14" grpId="0" animBg="1"/>
      <p:bldP spid="16" grpId="0" animBg="1"/>
      <p:bldP spid="2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3B4DA1-863C-55C5-49A2-DBE800D19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304" y="14914"/>
            <a:ext cx="10515600" cy="479246"/>
          </a:xfrm>
        </p:spPr>
        <p:txBody>
          <a:bodyPr/>
          <a:lstStyle/>
          <a:p>
            <a:r>
              <a:rPr lang="en-US" dirty="0"/>
              <a:t>If statement examples – </a:t>
            </a:r>
            <a:r>
              <a:rPr lang="en-US" dirty="0">
                <a:solidFill>
                  <a:srgbClr val="C00000"/>
                </a:solidFill>
              </a:rPr>
              <a:t>Branch Around </a:t>
            </a:r>
            <a:r>
              <a:rPr lang="en-US" dirty="0"/>
              <a:t>the </a:t>
            </a:r>
            <a:r>
              <a:rPr lang="en-US" dirty="0">
                <a:solidFill>
                  <a:srgbClr val="2C895B"/>
                </a:solidFill>
              </a:rPr>
              <a:t>True block</a:t>
            </a:r>
            <a:r>
              <a:rPr lang="en-US" dirty="0"/>
              <a:t>!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5A1A90A-9BA3-92EE-0E78-275953DDD038}"/>
              </a:ext>
            </a:extLst>
          </p:cNvPr>
          <p:cNvSpPr/>
          <p:nvPr/>
        </p:nvSpPr>
        <p:spPr bwMode="auto">
          <a:xfrm>
            <a:off x="1132083" y="1188630"/>
            <a:ext cx="3443819" cy="183689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int r0;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 = r2++ + r3;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r3 = r2;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2F9B89-7B7F-101F-08BB-BDD7F17D2324}"/>
              </a:ext>
            </a:extLst>
          </p:cNvPr>
          <p:cNvGrpSpPr/>
          <p:nvPr/>
        </p:nvGrpSpPr>
        <p:grpSpPr>
          <a:xfrm>
            <a:off x="5158875" y="658972"/>
            <a:ext cx="4533605" cy="2882027"/>
            <a:chOff x="5266377" y="987147"/>
            <a:chExt cx="4533605" cy="2882027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DCD10E33-75BB-DB45-8D9A-EFCD2F287649}"/>
                </a:ext>
              </a:extLst>
            </p:cNvPr>
            <p:cNvSpPr/>
            <p:nvPr/>
          </p:nvSpPr>
          <p:spPr bwMode="auto">
            <a:xfrm>
              <a:off x="6454619" y="987147"/>
              <a:ext cx="3345363" cy="2882027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2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F374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bne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  r1, r2, r3</a:t>
              </a:r>
            </a:p>
            <a:p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add  r2, r2, 1</a:t>
              </a:r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mov  r3, r2</a:t>
              </a:r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E82C522C-969A-11E8-ED7B-BBD8A7153886}"/>
                </a:ext>
              </a:extLst>
            </p:cNvPr>
            <p:cNvSpPr/>
            <p:nvPr/>
          </p:nvSpPr>
          <p:spPr>
            <a:xfrm>
              <a:off x="5266377" y="2167659"/>
              <a:ext cx="541421" cy="4090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3F10ECA-996A-0501-1D81-D42B10BDC92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DECE83-780E-FD80-0819-D2E89631CAB3}"/>
              </a:ext>
            </a:extLst>
          </p:cNvPr>
          <p:cNvGrpSpPr/>
          <p:nvPr/>
        </p:nvGrpSpPr>
        <p:grpSpPr>
          <a:xfrm>
            <a:off x="9056526" y="664709"/>
            <a:ext cx="2416949" cy="1323439"/>
            <a:chOff x="3332193" y="289693"/>
            <a:chExt cx="2416949" cy="132343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EF1723B-C119-19B7-16C3-5279AC6854AD}"/>
                </a:ext>
              </a:extLst>
            </p:cNvPr>
            <p:cNvSpPr txBox="1"/>
            <p:nvPr/>
          </p:nvSpPr>
          <p:spPr>
            <a:xfrm>
              <a:off x="3889594" y="289693"/>
              <a:ext cx="1859548" cy="1323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around</a:t>
              </a:r>
              <a:r>
                <a:rPr lang="en-US" sz="2000" dirty="0">
                  <a:solidFill>
                    <a:schemeClr val="accent5"/>
                  </a:solidFill>
                </a:rPr>
                <a:t> the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  <p:sp>
          <p:nvSpPr>
            <p:cNvPr id="24" name="Right Brace 23">
              <a:extLst>
                <a:ext uri="{FF2B5EF4-FFF2-40B4-BE49-F238E27FC236}">
                  <a16:creationId xmlns:a16="http://schemas.microsoft.com/office/drawing/2014/main" id="{8476694A-D636-D4D2-1CED-2FB9630E9AFC}"/>
                </a:ext>
              </a:extLst>
            </p:cNvPr>
            <p:cNvSpPr/>
            <p:nvPr/>
          </p:nvSpPr>
          <p:spPr>
            <a:xfrm>
              <a:off x="3332193" y="399731"/>
              <a:ext cx="498089" cy="626327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U-Turn Arrow 1">
            <a:extLst>
              <a:ext uri="{FF2B5EF4-FFF2-40B4-BE49-F238E27FC236}">
                <a16:creationId xmlns:a16="http://schemas.microsoft.com/office/drawing/2014/main" id="{7012318E-0D5A-AC26-B463-D4EB9B97B02A}"/>
              </a:ext>
            </a:extLst>
          </p:cNvPr>
          <p:cNvSpPr/>
          <p:nvPr/>
        </p:nvSpPr>
        <p:spPr>
          <a:xfrm rot="5400000" flipV="1">
            <a:off x="5598542" y="1580139"/>
            <a:ext cx="1836896" cy="1053882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7827D4D-87D3-0F18-70BD-BECC6ECCA400}"/>
              </a:ext>
            </a:extLst>
          </p:cNvPr>
          <p:cNvGrpSpPr/>
          <p:nvPr/>
        </p:nvGrpSpPr>
        <p:grpSpPr>
          <a:xfrm>
            <a:off x="7978813" y="2469762"/>
            <a:ext cx="1469597" cy="452802"/>
            <a:chOff x="10906175" y="3708186"/>
            <a:chExt cx="1469597" cy="452802"/>
          </a:xfrm>
        </p:grpSpPr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CAED0BB4-3C02-7D58-EC78-1178C56FB47B}"/>
                </a:ext>
              </a:extLst>
            </p:cNvPr>
            <p:cNvSpPr/>
            <p:nvPr/>
          </p:nvSpPr>
          <p:spPr>
            <a:xfrm rot="5400000">
              <a:off x="10791561" y="3822800"/>
              <a:ext cx="452802" cy="223574"/>
            </a:xfrm>
            <a:prstGeom prst="rightArrow">
              <a:avLst>
                <a:gd name="adj1" fmla="val 26646"/>
                <a:gd name="adj2" fmla="val 4666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ABCCA9F-F839-3236-34F8-F6955FA81FC7}"/>
                </a:ext>
              </a:extLst>
            </p:cNvPr>
            <p:cNvSpPr txBox="1"/>
            <p:nvPr/>
          </p:nvSpPr>
          <p:spPr>
            <a:xfrm>
              <a:off x="10972824" y="3726682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37440"/>
                  </a:solidFill>
                </a:rPr>
                <a:t>Fall through</a:t>
              </a:r>
            </a:p>
          </p:txBody>
        </p:sp>
      </p:grp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279AE8D-F606-40C8-C19D-8905CA5C9CF8}"/>
              </a:ext>
            </a:extLst>
          </p:cNvPr>
          <p:cNvSpPr/>
          <p:nvPr/>
        </p:nvSpPr>
        <p:spPr bwMode="auto">
          <a:xfrm>
            <a:off x="1271678" y="4379546"/>
            <a:ext cx="3443819" cy="183689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int r0;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 = r2++;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r3 = r2;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1FD5746-1348-13B3-F452-A5005122113D}"/>
              </a:ext>
            </a:extLst>
          </p:cNvPr>
          <p:cNvGrpSpPr/>
          <p:nvPr/>
        </p:nvGrpSpPr>
        <p:grpSpPr>
          <a:xfrm>
            <a:off x="5251373" y="3856980"/>
            <a:ext cx="4489983" cy="2882027"/>
            <a:chOff x="5292213" y="2908884"/>
            <a:chExt cx="4489983" cy="2882027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859632CA-A75C-A2B0-F612-CDA245369E12}"/>
                </a:ext>
              </a:extLst>
            </p:cNvPr>
            <p:cNvSpPr/>
            <p:nvPr/>
          </p:nvSpPr>
          <p:spPr bwMode="auto">
            <a:xfrm>
              <a:off x="6436833" y="2908884"/>
              <a:ext cx="3345363" cy="2882027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2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5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F3744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bgt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r1, r2</a:t>
              </a:r>
            </a:p>
            <a:p>
              <a:r>
                <a:rPr lang="en-US" sz="22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add  r2, r2, 1</a:t>
              </a:r>
            </a:p>
            <a:p>
              <a:endPara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mov  r3, r2</a:t>
              </a:r>
            </a:p>
          </p:txBody>
        </p:sp>
        <p:sp>
          <p:nvSpPr>
            <p:cNvPr id="34" name="Right Arrow 33">
              <a:extLst>
                <a:ext uri="{FF2B5EF4-FFF2-40B4-BE49-F238E27FC236}">
                  <a16:creationId xmlns:a16="http://schemas.microsoft.com/office/drawing/2014/main" id="{7DFA4BB7-8603-2A64-F01F-FA9A86C67963}"/>
                </a:ext>
              </a:extLst>
            </p:cNvPr>
            <p:cNvSpPr/>
            <p:nvPr/>
          </p:nvSpPr>
          <p:spPr>
            <a:xfrm>
              <a:off x="5292213" y="3600169"/>
              <a:ext cx="541421" cy="4090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U-Turn Arrow 34">
            <a:extLst>
              <a:ext uri="{FF2B5EF4-FFF2-40B4-BE49-F238E27FC236}">
                <a16:creationId xmlns:a16="http://schemas.microsoft.com/office/drawing/2014/main" id="{7DFB1E4A-2EE2-2703-62CE-89EEB5B898BA}"/>
              </a:ext>
            </a:extLst>
          </p:cNvPr>
          <p:cNvSpPr/>
          <p:nvPr/>
        </p:nvSpPr>
        <p:spPr>
          <a:xfrm rot="5400000" flipV="1">
            <a:off x="5793998" y="4695532"/>
            <a:ext cx="1470433" cy="949688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C8A0D8-A155-8BCA-436E-F3C8B7B24F1A}"/>
              </a:ext>
            </a:extLst>
          </p:cNvPr>
          <p:cNvGrpSpPr/>
          <p:nvPr/>
        </p:nvGrpSpPr>
        <p:grpSpPr>
          <a:xfrm>
            <a:off x="8068674" y="5763640"/>
            <a:ext cx="1469597" cy="452802"/>
            <a:chOff x="10906175" y="3708186"/>
            <a:chExt cx="1469597" cy="452802"/>
          </a:xfrm>
        </p:grpSpPr>
        <p:sp>
          <p:nvSpPr>
            <p:cNvPr id="37" name="Right Arrow 36">
              <a:extLst>
                <a:ext uri="{FF2B5EF4-FFF2-40B4-BE49-F238E27FC236}">
                  <a16:creationId xmlns:a16="http://schemas.microsoft.com/office/drawing/2014/main" id="{229E3D1A-97A8-8743-8EC0-24DD29009559}"/>
                </a:ext>
              </a:extLst>
            </p:cNvPr>
            <p:cNvSpPr/>
            <p:nvPr/>
          </p:nvSpPr>
          <p:spPr>
            <a:xfrm rot="5400000">
              <a:off x="10791561" y="3822800"/>
              <a:ext cx="452802" cy="223574"/>
            </a:xfrm>
            <a:prstGeom prst="rightArrow">
              <a:avLst>
                <a:gd name="adj1" fmla="val 26646"/>
                <a:gd name="adj2" fmla="val 46664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3E74DA0-A408-67BA-46E5-271A5E7E1B36}"/>
                </a:ext>
              </a:extLst>
            </p:cNvPr>
            <p:cNvSpPr txBox="1"/>
            <p:nvPr/>
          </p:nvSpPr>
          <p:spPr>
            <a:xfrm>
              <a:off x="10972824" y="3726682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37440"/>
                  </a:solidFill>
                </a:rPr>
                <a:t>Fall through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194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 animBg="1"/>
      <p:bldP spid="19" grpId="0" animBg="1"/>
      <p:bldP spid="3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4D6A-DEEC-8A2E-DCA2-321A28A7DBB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7321" y="2572840"/>
            <a:ext cx="5402430" cy="313539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fontAlgn="base"/>
            <a:r>
              <a:rPr lang="en-US" sz="2400" dirty="0">
                <a:solidFill>
                  <a:schemeClr val="accent6"/>
                </a:solidFill>
              </a:rPr>
              <a:t>Do not use </a:t>
            </a:r>
            <a:r>
              <a:rPr lang="en-US" sz="2400" b="1" dirty="0">
                <a:solidFill>
                  <a:srgbClr val="FF0000"/>
                </a:solidFill>
              </a:rPr>
              <a:t>unnecessary branches</a:t>
            </a:r>
          </a:p>
          <a:p>
            <a:pPr fontAlgn="base"/>
            <a:r>
              <a:rPr lang="en-US" sz="2400" dirty="0">
                <a:solidFill>
                  <a:schemeClr val="accent6"/>
                </a:solidFill>
              </a:rPr>
              <a:t>Optimize your use of </a:t>
            </a:r>
            <a:r>
              <a:rPr lang="en-US" sz="2400" dirty="0">
                <a:solidFill>
                  <a:srgbClr val="2C895B"/>
                </a:solidFill>
              </a:rPr>
              <a:t>"fall throughs"</a:t>
            </a:r>
          </a:p>
          <a:p>
            <a:pPr fontAlgn="base"/>
            <a:r>
              <a:rPr lang="en-US" sz="2400" dirty="0">
                <a:solidFill>
                  <a:schemeClr val="accent6"/>
                </a:solidFill>
              </a:rPr>
              <a:t>For example: </a:t>
            </a:r>
            <a:r>
              <a:rPr lang="en-US" sz="2400" b="1" dirty="0">
                <a:solidFill>
                  <a:srgbClr val="FF0000"/>
                </a:solidFill>
              </a:rPr>
              <a:t>Do not </a:t>
            </a:r>
            <a:r>
              <a:rPr lang="en-US" sz="2400" b="1" dirty="0"/>
              <a:t>make a </a:t>
            </a:r>
            <a:r>
              <a:rPr lang="en-US" sz="2400" b="1" dirty="0">
                <a:solidFill>
                  <a:srgbClr val="F37440"/>
                </a:solidFill>
              </a:rPr>
              <a:t>conditional branch </a:t>
            </a:r>
            <a:r>
              <a:rPr lang="en-US" sz="2400" b="1" dirty="0">
                <a:solidFill>
                  <a:schemeClr val="accent6"/>
                </a:solidFill>
              </a:rPr>
              <a:t>around an </a:t>
            </a:r>
            <a:r>
              <a:rPr lang="en-US" sz="2400" b="1" dirty="0">
                <a:solidFill>
                  <a:srgbClr val="0070C0"/>
                </a:solidFill>
              </a:rPr>
              <a:t>unconditional branch </a:t>
            </a:r>
            <a:r>
              <a:rPr lang="en-US" sz="2400" b="1" dirty="0"/>
              <a:t>that immediately follows 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4" y="576477"/>
            <a:ext cx="10515600" cy="551042"/>
          </a:xfrm>
        </p:spPr>
        <p:txBody>
          <a:bodyPr/>
          <a:lstStyle/>
          <a:p>
            <a:r>
              <a:rPr lang="en-US" dirty="0"/>
              <a:t>Branching Avoid: Spaghetti Code</a:t>
            </a:r>
            <a:br>
              <a:rPr lang="en-US" dirty="0"/>
            </a:br>
            <a:r>
              <a:rPr lang="en-US" dirty="0"/>
              <a:t>("</a:t>
            </a:r>
            <a:r>
              <a:rPr lang="en-US" dirty="0" err="1"/>
              <a:t>goto</a:t>
            </a:r>
            <a:r>
              <a:rPr lang="en-US" dirty="0"/>
              <a:t> structure")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A127945-83BD-FE40-B013-ACB3254F8897}"/>
              </a:ext>
            </a:extLst>
          </p:cNvPr>
          <p:cNvSpPr/>
          <p:nvPr/>
        </p:nvSpPr>
        <p:spPr bwMode="auto">
          <a:xfrm>
            <a:off x="6560387" y="293607"/>
            <a:ext cx="4451790" cy="313539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Do not do the following</a:t>
            </a:r>
            <a:r>
              <a:rPr lang="en-US" sz="2400" b="1" dirty="0"/>
              <a:t>:</a:t>
            </a:r>
            <a:endParaRPr lang="en-US" sz="2400" dirty="0"/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r0, 0</a:t>
            </a: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2</a:t>
            </a:r>
            <a:endParaRPr lang="en-US" sz="4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8" name="U-Turn Arrow 27">
            <a:extLst>
              <a:ext uri="{FF2B5EF4-FFF2-40B4-BE49-F238E27FC236}">
                <a16:creationId xmlns:a16="http://schemas.microsoft.com/office/drawing/2014/main" id="{61D44D4D-9ADD-CBDD-6917-59A746B7C669}"/>
              </a:ext>
            </a:extLst>
          </p:cNvPr>
          <p:cNvSpPr/>
          <p:nvPr/>
        </p:nvSpPr>
        <p:spPr>
          <a:xfrm rot="5400000" flipV="1">
            <a:off x="6197544" y="1818895"/>
            <a:ext cx="1180613" cy="871200"/>
          </a:xfrm>
          <a:prstGeom prst="uturnArrow">
            <a:avLst>
              <a:gd name="adj1" fmla="val 4865"/>
              <a:gd name="adj2" fmla="val 6881"/>
              <a:gd name="adj3" fmla="val 20789"/>
              <a:gd name="adj4" fmla="val 42454"/>
              <a:gd name="adj5" fmla="val 4428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37BF2509-CAEF-0674-A12B-6F5C1DA85B2E}"/>
              </a:ext>
            </a:extLst>
          </p:cNvPr>
          <p:cNvSpPr/>
          <p:nvPr/>
        </p:nvSpPr>
        <p:spPr>
          <a:xfrm rot="5400000" flipV="1">
            <a:off x="6178024" y="1313710"/>
            <a:ext cx="756805" cy="742205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75684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75DC633-43F3-4E65-3E4F-BC0841A7EFCF}"/>
              </a:ext>
            </a:extLst>
          </p:cNvPr>
          <p:cNvSpPr/>
          <p:nvPr/>
        </p:nvSpPr>
        <p:spPr bwMode="auto">
          <a:xfrm>
            <a:off x="6779898" y="3668280"/>
            <a:ext cx="3537447" cy="275534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2C895B"/>
                </a:solidFill>
              </a:rPr>
              <a:t>Do the following:</a:t>
            </a:r>
            <a:endParaRPr lang="en-US" sz="2400" dirty="0">
              <a:solidFill>
                <a:srgbClr val="2C895B"/>
              </a:solidFill>
            </a:endParaRPr>
          </a:p>
          <a:p>
            <a:pPr fontAlgn="base"/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r0, 0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fall through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2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7" name="U-Turn Arrow 36">
            <a:extLst>
              <a:ext uri="{FF2B5EF4-FFF2-40B4-BE49-F238E27FC236}">
                <a16:creationId xmlns:a16="http://schemas.microsoft.com/office/drawing/2014/main" id="{A0849286-90EE-EF41-222F-D733A9BBA2A9}"/>
              </a:ext>
            </a:extLst>
          </p:cNvPr>
          <p:cNvSpPr/>
          <p:nvPr/>
        </p:nvSpPr>
        <p:spPr>
          <a:xfrm rot="5400000" flipV="1">
            <a:off x="6493462" y="4799702"/>
            <a:ext cx="1150543" cy="934958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9305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29C8AE7-4E80-5949-D29D-B9CF856C22A1}"/>
              </a:ext>
            </a:extLst>
          </p:cNvPr>
          <p:cNvGrpSpPr/>
          <p:nvPr/>
        </p:nvGrpSpPr>
        <p:grpSpPr>
          <a:xfrm>
            <a:off x="9029295" y="1176867"/>
            <a:ext cx="1911137" cy="973149"/>
            <a:chOff x="9029295" y="1176867"/>
            <a:chExt cx="1911137" cy="973149"/>
          </a:xfrm>
        </p:grpSpPr>
        <p:sp>
          <p:nvSpPr>
            <p:cNvPr id="3" name="Right Brace 2">
              <a:extLst>
                <a:ext uri="{FF2B5EF4-FFF2-40B4-BE49-F238E27FC236}">
                  <a16:creationId xmlns:a16="http://schemas.microsoft.com/office/drawing/2014/main" id="{8483918C-05BF-9621-C150-DB6AC856D2D7}"/>
                </a:ext>
              </a:extLst>
            </p:cNvPr>
            <p:cNvSpPr/>
            <p:nvPr/>
          </p:nvSpPr>
          <p:spPr>
            <a:xfrm>
              <a:off x="9029295" y="1176867"/>
              <a:ext cx="321733" cy="684436"/>
            </a:xfrm>
            <a:prstGeom prst="righ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8DCC1FF-DEC4-62F9-4D50-D8A54BB54567}"/>
                </a:ext>
              </a:extLst>
            </p:cNvPr>
            <p:cNvSpPr txBox="1"/>
            <p:nvPr/>
          </p:nvSpPr>
          <p:spPr>
            <a:xfrm>
              <a:off x="9370604" y="1226686"/>
              <a:ext cx="1569828" cy="92333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Caution!</a:t>
              </a:r>
            </a:p>
            <a:p>
              <a:r>
                <a:rPr lang="en-US" dirty="0"/>
                <a:t>Two adjacent branches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0154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8" grpId="0" animBg="1"/>
      <p:bldP spid="19" grpId="0" animBg="1"/>
      <p:bldP spid="11" grpId="0" animBg="1"/>
      <p:bldP spid="3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28706" y="434837"/>
            <a:ext cx="10813557" cy="2038398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chemeClr val="tx2"/>
                </a:solidFill>
              </a:rPr>
              <a:t>Approach: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rgbClr val="0070C0"/>
                </a:solidFill>
              </a:rPr>
              <a:t>adjust</a:t>
            </a:r>
            <a:r>
              <a:rPr lang="en-US" sz="2200" dirty="0">
                <a:solidFill>
                  <a:srgbClr val="0070C0"/>
                </a:solidFill>
              </a:rPr>
              <a:t> the conditional test to branch to </a:t>
            </a:r>
            <a:r>
              <a:rPr lang="en-US" sz="2200" dirty="0"/>
              <a:t>the </a:t>
            </a:r>
            <a:r>
              <a:rPr lang="en-US" sz="2200" b="1" dirty="0">
                <a:solidFill>
                  <a:srgbClr val="FF0000"/>
                </a:solidFill>
              </a:rPr>
              <a:t>False Block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b="1" dirty="0">
                <a:solidFill>
                  <a:schemeClr val="accent6"/>
                </a:solidFill>
              </a:rPr>
              <a:t>Fall through </a:t>
            </a:r>
            <a:r>
              <a:rPr lang="en-US" sz="2200" dirty="0">
                <a:solidFill>
                  <a:schemeClr val="accent6"/>
                </a:solidFill>
              </a:rPr>
              <a:t>to the </a:t>
            </a:r>
            <a:r>
              <a:rPr lang="en-US" sz="2200" b="1" dirty="0">
                <a:solidFill>
                  <a:srgbClr val="2C895B"/>
                </a:solidFill>
              </a:rPr>
              <a:t>True Block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>
                <a:solidFill>
                  <a:schemeClr val="accent6"/>
                </a:solidFill>
              </a:rPr>
              <a:t>Bottom of the </a:t>
            </a:r>
            <a:r>
              <a:rPr lang="en-US" sz="2200" b="1" dirty="0">
                <a:solidFill>
                  <a:srgbClr val="2C895B"/>
                </a:solidFill>
              </a:rPr>
              <a:t>True Block </a:t>
            </a:r>
            <a:r>
              <a:rPr lang="en-US" sz="2200" b="1" dirty="0">
                <a:solidFill>
                  <a:srgbClr val="0070C0"/>
                </a:solidFill>
              </a:rPr>
              <a:t>unconditionally branches </a:t>
            </a:r>
            <a:r>
              <a:rPr lang="en-US" sz="2200" dirty="0">
                <a:solidFill>
                  <a:schemeClr val="accent6"/>
                </a:solidFill>
              </a:rPr>
              <a:t>around the </a:t>
            </a:r>
            <a:r>
              <a:rPr lang="en-US" sz="2200" b="1" dirty="0">
                <a:solidFill>
                  <a:srgbClr val="FF0000"/>
                </a:solidFill>
              </a:rPr>
              <a:t>False block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504" y="129271"/>
            <a:ext cx="9313613" cy="407296"/>
          </a:xfrm>
        </p:spPr>
        <p:txBody>
          <a:bodyPr/>
          <a:lstStyle/>
          <a:p>
            <a:r>
              <a:rPr lang="en-US" dirty="0"/>
              <a:t>Program Flow: If with an  Else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37E221FC-B186-A346-A69A-B0BA74239A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960109"/>
              </p:ext>
            </p:extLst>
          </p:nvPr>
        </p:nvGraphicFramePr>
        <p:xfrm>
          <a:off x="458588" y="2544396"/>
          <a:ext cx="11469190" cy="4184333"/>
        </p:xfrm>
        <a:graphic>
          <a:graphicData uri="http://schemas.openxmlformats.org/drawingml/2006/table">
            <a:tbl>
              <a:tblPr firstRow="1" firstCol="1" bandRow="1"/>
              <a:tblGrid>
                <a:gridCol w="7881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7931">
                  <a:extLst>
                    <a:ext uri="{9D8B030D-6E8A-4147-A177-3AD203B41FA5}">
                      <a16:colId xmlns:a16="http://schemas.microsoft.com/office/drawing/2014/main" val="1804811189"/>
                    </a:ext>
                  </a:extLst>
                </a:gridCol>
              </a:tblGrid>
              <a:tr h="38226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 source Code</a:t>
                      </a:r>
                      <a:endParaRPr lang="en-US" sz="2400" b="0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1" spc="50" dirty="0">
                          <a:solidFill>
                            <a:schemeClr val="bg1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Assembly</a:t>
                      </a:r>
                      <a:endParaRPr lang="en-US" sz="2400" b="0" i="1" dirty="0">
                        <a:solidFill>
                          <a:schemeClr val="bg1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89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198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int r0;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if (r0 </a:t>
                      </a:r>
                      <a:r>
                        <a:rPr lang="en-US" sz="2400" b="0" i="0" spc="50" dirty="0">
                          <a:solidFill>
                            <a:srgbClr val="7030A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&gt;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10) {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true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</a:t>
                      </a:r>
                      <a:r>
                        <a:rPr lang="en-US" sz="2400" b="1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branch always </a:t>
                      </a: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around the false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} else {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false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spc="50" dirty="0">
                        <a:solidFill>
                          <a:srgbClr val="FF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 marL="73025" marR="73025" marT="18415" marB="1841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cmp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Calibri"/>
                          <a:cs typeface="Consolas" panose="020B0609020204030204" pitchFamily="49" charset="0"/>
                        </a:rPr>
                        <a:t> r0, 10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1" i="0" spc="50" dirty="0" err="1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ble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.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Lelse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/fall through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true block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spc="50" dirty="0">
                          <a:solidFill>
                            <a:srgbClr val="2C895B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US" sz="2400" b="1" i="0" spc="50" dirty="0">
                          <a:solidFill>
                            <a:srgbClr val="0070C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b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.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Lelse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0" i="0" spc="5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spc="50" dirty="0"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false block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    // fall through</a:t>
                      </a:r>
                    </a:p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.</a:t>
                      </a:r>
                      <a:r>
                        <a:rPr lang="en-US" sz="2400" b="0" i="0" spc="50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Lendif</a:t>
                      </a:r>
                      <a:r>
                        <a:rPr lang="en-US" sz="2400" b="0" i="0" spc="50" dirty="0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ea typeface="Arial"/>
                          <a:cs typeface="Consolas" panose="020B0609020204030204" pitchFamily="49" charset="0"/>
                        </a:rPr>
                        <a:t>:</a:t>
                      </a:r>
                      <a:endParaRPr lang="en-US" sz="2400" b="0" i="0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  <a:ea typeface="Arial"/>
                        <a:cs typeface="Consolas" panose="020B0609020204030204" pitchFamily="49" charset="0"/>
                      </a:endParaRPr>
                    </a:p>
                  </a:txBody>
                  <a:tcPr marL="73025" marR="73025" marT="18415" marB="1841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78538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529070" y="1957829"/>
            <a:ext cx="5065069" cy="288202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cond. true block */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branch around false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else {</a:t>
            </a:r>
          </a:p>
          <a:p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condition false block */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/* fall through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r1 = 4;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3B6154-1A66-E2A2-5D31-5E86B5EA4D1C}"/>
              </a:ext>
            </a:extLst>
          </p:cNvPr>
          <p:cNvSpPr txBox="1"/>
          <p:nvPr/>
        </p:nvSpPr>
        <p:spPr>
          <a:xfrm>
            <a:off x="3637231" y="889579"/>
            <a:ext cx="1956908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If r0 == 5 false</a:t>
            </a:r>
          </a:p>
          <a:p>
            <a:r>
              <a:rPr lang="en-US" sz="2000" dirty="0">
                <a:solidFill>
                  <a:srgbClr val="F37440"/>
                </a:solidFill>
              </a:rPr>
              <a:t>then</a:t>
            </a:r>
            <a:r>
              <a:rPr lang="en-US" sz="2000" dirty="0">
                <a:solidFill>
                  <a:schemeClr val="accent5"/>
                </a:solidFill>
              </a:rPr>
              <a:t> branch </a:t>
            </a:r>
            <a:r>
              <a:rPr lang="en-US" sz="2000" b="1" i="1" dirty="0">
                <a:solidFill>
                  <a:schemeClr val="accent5"/>
                </a:solidFill>
              </a:rPr>
              <a:t>to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>
                <a:solidFill>
                  <a:srgbClr val="F37440"/>
                </a:solidFill>
              </a:rPr>
              <a:t>false block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02" y="-46187"/>
            <a:ext cx="10515600" cy="715294"/>
          </a:xfrm>
        </p:spPr>
        <p:txBody>
          <a:bodyPr/>
          <a:lstStyle/>
          <a:p>
            <a:r>
              <a:rPr lang="en-US" dirty="0"/>
              <a:t>If with an Else Examples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04A52B-991F-CC46-A791-DA93FC1866F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19F94A4-A4B5-8B07-91C7-34C84D50E1A3}"/>
              </a:ext>
            </a:extLst>
          </p:cNvPr>
          <p:cNvSpPr/>
          <p:nvPr/>
        </p:nvSpPr>
        <p:spPr bwMode="auto">
          <a:xfrm>
            <a:off x="7022682" y="1315109"/>
            <a:ext cx="4813202" cy="497228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200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cond. true block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* Now branch around the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* condition false block 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*/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 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2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condition false block</a:t>
            </a:r>
          </a:p>
          <a:p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 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r1, 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080796-6994-EEFC-90C6-0AACCE129A01}"/>
              </a:ext>
            </a:extLst>
          </p:cNvPr>
          <p:cNvSpPr txBox="1"/>
          <p:nvPr/>
        </p:nvSpPr>
        <p:spPr>
          <a:xfrm>
            <a:off x="9515152" y="299446"/>
            <a:ext cx="1802484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If r0 == 5 false</a:t>
            </a:r>
          </a:p>
          <a:p>
            <a:r>
              <a:rPr lang="en-US" sz="2000" dirty="0">
                <a:solidFill>
                  <a:srgbClr val="F37440"/>
                </a:solidFill>
              </a:rPr>
              <a:t>then</a:t>
            </a:r>
            <a:r>
              <a:rPr lang="en-US" sz="2000" dirty="0">
                <a:solidFill>
                  <a:schemeClr val="accent5"/>
                </a:solidFill>
              </a:rPr>
              <a:t> branch </a:t>
            </a:r>
            <a:r>
              <a:rPr lang="en-US" sz="2000" b="1" i="1" dirty="0">
                <a:solidFill>
                  <a:schemeClr val="accent5"/>
                </a:solidFill>
              </a:rPr>
              <a:t>to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>
                <a:solidFill>
                  <a:srgbClr val="F37440"/>
                </a:solidFill>
              </a:rPr>
              <a:t>false block</a:t>
            </a:r>
          </a:p>
        </p:txBody>
      </p:sp>
      <p:sp>
        <p:nvSpPr>
          <p:cNvPr id="6" name="U-Turn Arrow 5">
            <a:extLst>
              <a:ext uri="{FF2B5EF4-FFF2-40B4-BE49-F238E27FC236}">
                <a16:creationId xmlns:a16="http://schemas.microsoft.com/office/drawing/2014/main" id="{AC1DD588-503A-5D7E-C829-3E7A76A8ABEE}"/>
              </a:ext>
            </a:extLst>
          </p:cNvPr>
          <p:cNvSpPr/>
          <p:nvPr/>
        </p:nvSpPr>
        <p:spPr>
          <a:xfrm rot="5400000" flipV="1">
            <a:off x="-127613" y="3330597"/>
            <a:ext cx="1849491" cy="882032"/>
          </a:xfrm>
          <a:prstGeom prst="uturnArrow">
            <a:avLst>
              <a:gd name="adj1" fmla="val 7498"/>
              <a:gd name="adj2" fmla="val 8036"/>
              <a:gd name="adj3" fmla="val 20744"/>
              <a:gd name="adj4" fmla="val 42454"/>
              <a:gd name="adj5" fmla="val 34021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U-Turn Arrow 6">
            <a:extLst>
              <a:ext uri="{FF2B5EF4-FFF2-40B4-BE49-F238E27FC236}">
                <a16:creationId xmlns:a16="http://schemas.microsoft.com/office/drawing/2014/main" id="{E717F658-29D8-9B1A-9125-EE4530B81CCC}"/>
              </a:ext>
            </a:extLst>
          </p:cNvPr>
          <p:cNvSpPr/>
          <p:nvPr/>
        </p:nvSpPr>
        <p:spPr>
          <a:xfrm rot="5400000" flipV="1">
            <a:off x="5945071" y="2857176"/>
            <a:ext cx="2779111" cy="853101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U-Turn Arrow 7">
            <a:extLst>
              <a:ext uri="{FF2B5EF4-FFF2-40B4-BE49-F238E27FC236}">
                <a16:creationId xmlns:a16="http://schemas.microsoft.com/office/drawing/2014/main" id="{DC3E4242-5C35-6A31-FA82-D9C5C0774E06}"/>
              </a:ext>
            </a:extLst>
          </p:cNvPr>
          <p:cNvSpPr/>
          <p:nvPr/>
        </p:nvSpPr>
        <p:spPr>
          <a:xfrm rot="5400000" flipV="1">
            <a:off x="6435812" y="4609273"/>
            <a:ext cx="1522573" cy="819644"/>
          </a:xfrm>
          <a:prstGeom prst="uturnArrow">
            <a:avLst>
              <a:gd name="adj1" fmla="val 7498"/>
              <a:gd name="adj2" fmla="val 12036"/>
              <a:gd name="adj3" fmla="val 21481"/>
              <a:gd name="adj4" fmla="val 42454"/>
              <a:gd name="adj5" fmla="val 47621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CE46880D-9C7C-B0CF-89B4-E6DE8A8C1FF8}"/>
              </a:ext>
            </a:extLst>
          </p:cNvPr>
          <p:cNvSpPr/>
          <p:nvPr/>
        </p:nvSpPr>
        <p:spPr>
          <a:xfrm rot="5400000">
            <a:off x="8718129" y="5512665"/>
            <a:ext cx="452802" cy="223574"/>
          </a:xfrm>
          <a:prstGeom prst="rightArrow">
            <a:avLst>
              <a:gd name="adj1" fmla="val 26646"/>
              <a:gd name="adj2" fmla="val 466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D132F9B3-6E81-78AA-7F27-CD5268A17B6B}"/>
              </a:ext>
            </a:extLst>
          </p:cNvPr>
          <p:cNvSpPr/>
          <p:nvPr/>
        </p:nvSpPr>
        <p:spPr>
          <a:xfrm rot="5400000" flipV="1">
            <a:off x="-180818" y="2494518"/>
            <a:ext cx="1099436" cy="508450"/>
          </a:xfrm>
          <a:prstGeom prst="uturnArrow">
            <a:avLst>
              <a:gd name="adj1" fmla="val 7498"/>
              <a:gd name="adj2" fmla="val 8036"/>
              <a:gd name="adj3" fmla="val 20744"/>
              <a:gd name="adj4" fmla="val 42454"/>
              <a:gd name="adj5" fmla="val 9703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655ECCF-933D-0D12-025E-08CFD47E7CA8}"/>
              </a:ext>
            </a:extLst>
          </p:cNvPr>
          <p:cNvSpPr/>
          <p:nvPr/>
        </p:nvSpPr>
        <p:spPr>
          <a:xfrm>
            <a:off x="5878286" y="3056709"/>
            <a:ext cx="731520" cy="5138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67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 animBg="1"/>
      <p:bldP spid="6" grpId="0" animBg="1"/>
      <p:bldP spid="7" grpId="0" animBg="1"/>
      <p:bldP spid="8" grpId="0" animBg="1"/>
      <p:bldP spid="13" grpId="0" animBg="1"/>
      <p:bldP spid="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137" y="325645"/>
            <a:ext cx="10515600" cy="435088"/>
          </a:xfrm>
        </p:spPr>
        <p:txBody>
          <a:bodyPr/>
          <a:lstStyle/>
          <a:p>
            <a:r>
              <a:rPr lang="en-US" dirty="0"/>
              <a:t>If with an Else Examples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77A718D-0869-1944-8B61-C40EA778FF70}"/>
              </a:ext>
            </a:extLst>
          </p:cNvPr>
          <p:cNvSpPr/>
          <p:nvPr/>
        </p:nvSpPr>
        <p:spPr bwMode="auto">
          <a:xfrm>
            <a:off x="723245" y="2061703"/>
            <a:ext cx="4398476" cy="351543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&lt; r1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1;</a:t>
            </a:r>
          </a:p>
          <a:p>
            <a:r>
              <a:rPr lang="en-US" sz="24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branch around else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r2 = 0;</a:t>
            </a:r>
          </a:p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fall through */</a:t>
            </a:r>
          </a:p>
          <a:p>
            <a:r>
              <a: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= r2 + r4;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D3DFE33-17F7-184E-960E-4FCDF4683ACA}"/>
              </a:ext>
            </a:extLst>
          </p:cNvPr>
          <p:cNvGrpSpPr/>
          <p:nvPr/>
        </p:nvGrpSpPr>
        <p:grpSpPr>
          <a:xfrm>
            <a:off x="5666082" y="1558374"/>
            <a:ext cx="5302203" cy="4275534"/>
            <a:chOff x="3553852" y="3701040"/>
            <a:chExt cx="5302203" cy="4275534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AA127945-83BD-FE40-B013-ACB3254F8897}"/>
                </a:ext>
              </a:extLst>
            </p:cNvPr>
            <p:cNvSpPr/>
            <p:nvPr/>
          </p:nvSpPr>
          <p:spPr bwMode="auto">
            <a:xfrm>
              <a:off x="4404265" y="3701040"/>
              <a:ext cx="4451790" cy="4275534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lvl="1"/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4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4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r0, r1</a:t>
              </a:r>
            </a:p>
            <a:p>
              <a:pPr lvl="1"/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4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bge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.</a:t>
              </a:r>
              <a:r>
                <a:rPr lang="en-US" sz="24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Lelse</a:t>
              </a:r>
              <a:endPara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endPara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400" dirty="0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r2, 1</a:t>
              </a:r>
            </a:p>
            <a:p>
              <a:pPr lvl="1"/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   b 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4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endParaRPr lang="en-US" sz="24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4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Lelse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</a:t>
              </a:r>
            </a:p>
            <a:p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 r2, 0</a:t>
              </a:r>
            </a:p>
            <a:p>
              <a:r>
                <a:rPr lang="en-US" sz="24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 /* fall through */</a:t>
              </a:r>
            </a:p>
            <a:p>
              <a:endParaRPr lang="en-US" sz="24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4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add   r4, r2, r4</a:t>
              </a:r>
            </a:p>
          </p:txBody>
        </p:sp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A22DA284-AC15-D44E-80CF-F24B40A9E505}"/>
                </a:ext>
              </a:extLst>
            </p:cNvPr>
            <p:cNvSpPr/>
            <p:nvPr/>
          </p:nvSpPr>
          <p:spPr>
            <a:xfrm>
              <a:off x="3553852" y="5153070"/>
              <a:ext cx="543492" cy="64719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EA1C462-E076-D8F8-E975-7270C69D7CFC}"/>
              </a:ext>
            </a:extLst>
          </p:cNvPr>
          <p:cNvSpPr/>
          <p:nvPr/>
        </p:nvSpPr>
        <p:spPr>
          <a:xfrm rot="5400000">
            <a:off x="8602341" y="4604168"/>
            <a:ext cx="420412" cy="46080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3685796-13D8-3FAB-6C85-F3CD9DE831E6}"/>
              </a:ext>
            </a:extLst>
          </p:cNvPr>
          <p:cNvGrpSpPr/>
          <p:nvPr/>
        </p:nvGrpSpPr>
        <p:grpSpPr>
          <a:xfrm>
            <a:off x="9431073" y="1221058"/>
            <a:ext cx="2269089" cy="1214106"/>
            <a:chOff x="3332193" y="-188048"/>
            <a:chExt cx="2269089" cy="121410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9DFA96-7698-1283-516E-1A565EB3922B}"/>
                </a:ext>
              </a:extLst>
            </p:cNvPr>
            <p:cNvSpPr txBox="1"/>
            <p:nvPr/>
          </p:nvSpPr>
          <p:spPr>
            <a:xfrm>
              <a:off x="3798798" y="-188048"/>
              <a:ext cx="1802484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&lt; r1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to</a:t>
              </a:r>
              <a:r>
                <a:rPr lang="en-US" sz="2000" dirty="0">
                  <a:solidFill>
                    <a:schemeClr val="accent5"/>
                  </a:solidFill>
                </a:rPr>
                <a:t> </a:t>
              </a:r>
              <a:r>
                <a:rPr lang="en-US" sz="2000" dirty="0">
                  <a:solidFill>
                    <a:srgbClr val="2C895B"/>
                  </a:solidFill>
                </a:rPr>
                <a:t>false block</a:t>
              </a:r>
            </a:p>
          </p:txBody>
        </p:sp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AB909E52-10BD-5DAF-093C-4ABF370719DB}"/>
                </a:ext>
              </a:extLst>
            </p:cNvPr>
            <p:cNvSpPr/>
            <p:nvPr/>
          </p:nvSpPr>
          <p:spPr>
            <a:xfrm>
              <a:off x="3332193" y="399731"/>
              <a:ext cx="498089" cy="626327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DFC8E3D-760D-A22A-D37D-E9E1C9085B04}"/>
              </a:ext>
            </a:extLst>
          </p:cNvPr>
          <p:cNvGrpSpPr/>
          <p:nvPr/>
        </p:nvGrpSpPr>
        <p:grpSpPr>
          <a:xfrm>
            <a:off x="1140079" y="1221058"/>
            <a:ext cx="2512014" cy="1287762"/>
            <a:chOff x="466367" y="-718962"/>
            <a:chExt cx="2512014" cy="128776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0DC0117-1B81-6B12-3C2A-64B1629BE079}"/>
                </a:ext>
              </a:extLst>
            </p:cNvPr>
            <p:cNvSpPr txBox="1"/>
            <p:nvPr/>
          </p:nvSpPr>
          <p:spPr>
            <a:xfrm>
              <a:off x="466367" y="-718962"/>
              <a:ext cx="251201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condition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Test (</a:t>
              </a:r>
              <a:r>
                <a:rPr lang="en-US" sz="2000" dirty="0">
                  <a:solidFill>
                    <a:srgbClr val="FF0000"/>
                  </a:solidFill>
                </a:rPr>
                <a:t>branch guard</a:t>
              </a:r>
              <a:r>
                <a:rPr lang="en-US" sz="2000" dirty="0">
                  <a:solidFill>
                    <a:schemeClr val="accent1"/>
                  </a:solidFill>
                </a:rPr>
                <a:t>)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0" name="Up Arrow 19">
              <a:extLst>
                <a:ext uri="{FF2B5EF4-FFF2-40B4-BE49-F238E27FC236}">
                  <a16:creationId xmlns:a16="http://schemas.microsoft.com/office/drawing/2014/main" id="{A1E570A8-A968-D867-7A80-6D7861E006CD}"/>
                </a:ext>
              </a:extLst>
            </p:cNvPr>
            <p:cNvSpPr/>
            <p:nvPr/>
          </p:nvSpPr>
          <p:spPr>
            <a:xfrm rot="10800000">
              <a:off x="1434153" y="36823"/>
              <a:ext cx="115585" cy="5319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906235B-EA29-D59F-7AF9-717465A7D5CA}"/>
              </a:ext>
            </a:extLst>
          </p:cNvPr>
          <p:cNvGrpSpPr/>
          <p:nvPr/>
        </p:nvGrpSpPr>
        <p:grpSpPr>
          <a:xfrm>
            <a:off x="9241156" y="2568040"/>
            <a:ext cx="2123448" cy="707886"/>
            <a:chOff x="444793" y="-1336048"/>
            <a:chExt cx="2123448" cy="70788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65A6B47-0BB5-1641-D0D5-2EF4449A75D7}"/>
                </a:ext>
              </a:extLst>
            </p:cNvPr>
            <p:cNvSpPr txBox="1"/>
            <p:nvPr/>
          </p:nvSpPr>
          <p:spPr>
            <a:xfrm>
              <a:off x="1180911" y="-1336048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condition true block</a:t>
              </a:r>
            </a:p>
          </p:txBody>
        </p:sp>
        <p:sp>
          <p:nvSpPr>
            <p:cNvPr id="23" name="Up Arrow 22">
              <a:extLst>
                <a:ext uri="{FF2B5EF4-FFF2-40B4-BE49-F238E27FC236}">
                  <a16:creationId xmlns:a16="http://schemas.microsoft.com/office/drawing/2014/main" id="{866F9EFB-BEF4-3109-D1FF-5031AA1BD8BE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2C895B"/>
            </a:solidFill>
            <a:ln>
              <a:solidFill>
                <a:srgbClr val="2C89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E6282FD-EB61-29E3-EC89-81E865E6E3D1}"/>
              </a:ext>
            </a:extLst>
          </p:cNvPr>
          <p:cNvGrpSpPr/>
          <p:nvPr/>
        </p:nvGrpSpPr>
        <p:grpSpPr>
          <a:xfrm>
            <a:off x="9600230" y="3582075"/>
            <a:ext cx="2126104" cy="707886"/>
            <a:chOff x="-114366" y="-1525952"/>
            <a:chExt cx="2126104" cy="7078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47BAC6B-963E-5E64-A7E5-1F6120137CD6}"/>
                </a:ext>
              </a:extLst>
            </p:cNvPr>
            <p:cNvSpPr txBox="1"/>
            <p:nvPr/>
          </p:nvSpPr>
          <p:spPr>
            <a:xfrm>
              <a:off x="624408" y="-1525952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condition false block</a:t>
              </a:r>
            </a:p>
          </p:txBody>
        </p:sp>
        <p:sp>
          <p:nvSpPr>
            <p:cNvPr id="26" name="Up Arrow 25">
              <a:extLst>
                <a:ext uri="{FF2B5EF4-FFF2-40B4-BE49-F238E27FC236}">
                  <a16:creationId xmlns:a16="http://schemas.microsoft.com/office/drawing/2014/main" id="{98427DD5-A7AE-E450-666B-0CF048326066}"/>
                </a:ext>
              </a:extLst>
            </p:cNvPr>
            <p:cNvSpPr/>
            <p:nvPr/>
          </p:nvSpPr>
          <p:spPr>
            <a:xfrm rot="16200000">
              <a:off x="162159" y="-1393534"/>
              <a:ext cx="165098" cy="718148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U-Turn Arrow 26">
            <a:extLst>
              <a:ext uri="{FF2B5EF4-FFF2-40B4-BE49-F238E27FC236}">
                <a16:creationId xmlns:a16="http://schemas.microsoft.com/office/drawing/2014/main" id="{E8ED879D-CBEF-9ECA-754D-1364BD40C9EE}"/>
              </a:ext>
            </a:extLst>
          </p:cNvPr>
          <p:cNvSpPr/>
          <p:nvPr/>
        </p:nvSpPr>
        <p:spPr>
          <a:xfrm rot="5400000" flipV="1">
            <a:off x="-31644" y="3932420"/>
            <a:ext cx="1910952" cy="916331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4562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Down Arrow 27">
            <a:extLst>
              <a:ext uri="{FF2B5EF4-FFF2-40B4-BE49-F238E27FC236}">
                <a16:creationId xmlns:a16="http://schemas.microsoft.com/office/drawing/2014/main" id="{6E7B30F0-7EAA-DE7E-4254-762ECFD9AB5D}"/>
              </a:ext>
            </a:extLst>
          </p:cNvPr>
          <p:cNvSpPr/>
          <p:nvPr/>
        </p:nvSpPr>
        <p:spPr>
          <a:xfrm>
            <a:off x="2234599" y="4721789"/>
            <a:ext cx="220133" cy="4233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-Turn Arrow 6">
            <a:extLst>
              <a:ext uri="{FF2B5EF4-FFF2-40B4-BE49-F238E27FC236}">
                <a16:creationId xmlns:a16="http://schemas.microsoft.com/office/drawing/2014/main" id="{DE71D308-BCA0-E6B8-4AD8-A69A9D7072A3}"/>
              </a:ext>
            </a:extLst>
          </p:cNvPr>
          <p:cNvSpPr/>
          <p:nvPr/>
        </p:nvSpPr>
        <p:spPr>
          <a:xfrm rot="5400000" flipV="1">
            <a:off x="6228539" y="2360096"/>
            <a:ext cx="1514835" cy="1268087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54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U-Turn Arrow 29">
            <a:extLst>
              <a:ext uri="{FF2B5EF4-FFF2-40B4-BE49-F238E27FC236}">
                <a16:creationId xmlns:a16="http://schemas.microsoft.com/office/drawing/2014/main" id="{AB0AF67E-52F5-52F9-E7B1-45D37ECD624C}"/>
              </a:ext>
            </a:extLst>
          </p:cNvPr>
          <p:cNvSpPr/>
          <p:nvPr/>
        </p:nvSpPr>
        <p:spPr>
          <a:xfrm rot="5400000" flipV="1">
            <a:off x="5857809" y="3659147"/>
            <a:ext cx="2012870" cy="1268087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5428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188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27" grpId="0" animBg="1"/>
      <p:bldP spid="28" grpId="0" animBg="1"/>
      <p:bldP spid="7" grpId="0" animBg="1"/>
      <p:bldP spid="3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CA4642-059B-0BBB-1228-FBE032260D0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89880" y="724100"/>
            <a:ext cx="6462090" cy="5998714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There are two basic groups of registers, </a:t>
            </a:r>
            <a:r>
              <a:rPr lang="en-US" sz="2200" dirty="0">
                <a:solidFill>
                  <a:srgbClr val="2C895B"/>
                </a:solidFill>
              </a:rPr>
              <a:t>general purpose</a:t>
            </a:r>
            <a:r>
              <a:rPr lang="en-US" sz="2200" dirty="0"/>
              <a:t> and </a:t>
            </a:r>
            <a:r>
              <a:rPr lang="en-US" sz="2200" dirty="0">
                <a:solidFill>
                  <a:srgbClr val="0070C0"/>
                </a:solidFill>
              </a:rPr>
              <a:t>special use</a:t>
            </a:r>
          </a:p>
          <a:p>
            <a:r>
              <a:rPr lang="en-US" sz="2200" dirty="0">
                <a:solidFill>
                  <a:srgbClr val="2C895B"/>
                </a:solidFill>
              </a:rPr>
              <a:t>General purpose registers </a:t>
            </a:r>
            <a:r>
              <a:rPr lang="en-US" sz="2200" dirty="0"/>
              <a:t>can be used to contain up to 32-bits of data, but you must follow </a:t>
            </a:r>
            <a:r>
              <a:rPr lang="en-US" sz="2200" dirty="0">
                <a:solidFill>
                  <a:srgbClr val="2C895B"/>
                </a:solidFill>
              </a:rPr>
              <a:t>the </a:t>
            </a:r>
            <a:r>
              <a:rPr lang="en-US" sz="2200" b="1" dirty="0">
                <a:solidFill>
                  <a:srgbClr val="2C895B"/>
                </a:solidFill>
              </a:rPr>
              <a:t>rules</a:t>
            </a:r>
            <a:r>
              <a:rPr lang="en-US" sz="2200" dirty="0">
                <a:solidFill>
                  <a:srgbClr val="2C895B"/>
                </a:solidFill>
              </a:rPr>
              <a:t> for their use</a:t>
            </a:r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Rules </a:t>
            </a:r>
            <a:r>
              <a:rPr lang="en-US" sz="2200" dirty="0"/>
              <a:t>specify </a:t>
            </a:r>
            <a:r>
              <a:rPr lang="en-US" sz="2200" dirty="0">
                <a:solidFill>
                  <a:srgbClr val="2C895B"/>
                </a:solidFill>
              </a:rPr>
              <a:t>how registers are to be used </a:t>
            </a:r>
            <a:r>
              <a:rPr lang="en-US" sz="2200" dirty="0"/>
              <a:t>so software can </a:t>
            </a:r>
            <a:r>
              <a:rPr lang="en-US" sz="2200" dirty="0">
                <a:solidFill>
                  <a:srgbClr val="0070C0"/>
                </a:solidFill>
              </a:rPr>
              <a:t>communicate and share the use of registers (later slides)</a:t>
            </a:r>
            <a:endParaRPr lang="en-US" sz="2200" dirty="0"/>
          </a:p>
          <a:p>
            <a:r>
              <a:rPr lang="en-US" sz="2200" dirty="0">
                <a:solidFill>
                  <a:srgbClr val="0070C0"/>
                </a:solidFill>
              </a:rPr>
              <a:t>Special purpose registers:</a:t>
            </a:r>
            <a:r>
              <a:rPr lang="en-US" sz="2200" dirty="0"/>
              <a:t> have a </a:t>
            </a:r>
            <a:r>
              <a:rPr lang="en-US" sz="2200" dirty="0">
                <a:solidFill>
                  <a:srgbClr val="0070C0"/>
                </a:solidFill>
              </a:rPr>
              <a:t>dedicated hardware use (r15 the pc) </a:t>
            </a:r>
            <a:r>
              <a:rPr lang="en-US" sz="2200" dirty="0"/>
              <a:t>or </a:t>
            </a:r>
            <a:r>
              <a:rPr lang="en-US" sz="2200" dirty="0">
                <a:solidFill>
                  <a:schemeClr val="accent5"/>
                </a:solidFill>
              </a:rPr>
              <a:t>special use when used with certain instructions (r13 &amp; r14)</a:t>
            </a:r>
          </a:p>
          <a:p>
            <a:r>
              <a:rPr lang="en-US" sz="2200" dirty="0">
                <a:solidFill>
                  <a:srgbClr val="7030A0"/>
                </a:solidFill>
              </a:rPr>
              <a:t>r15/pc is the program counter that contains the address of an instruction being executed (not exactly … later)</a:t>
            </a:r>
          </a:p>
        </p:txBody>
      </p:sp>
      <p:sp>
        <p:nvSpPr>
          <p:cNvPr id="1536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03863" y="36241"/>
            <a:ext cx="10515600" cy="559786"/>
          </a:xfrm>
        </p:spPr>
        <p:txBody>
          <a:bodyPr/>
          <a:lstStyle/>
          <a:p>
            <a:r>
              <a:rPr lang="en-US" altLang="en-US" dirty="0"/>
              <a:t>Using Arm-32  Registers</a:t>
            </a:r>
          </a:p>
        </p:txBody>
      </p:sp>
      <p:sp>
        <p:nvSpPr>
          <p:cNvPr id="31" name="Rectangle 3"/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10814854" y="3336813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r8</a:t>
            </a:r>
          </a:p>
        </p:txBody>
      </p:sp>
      <p:sp>
        <p:nvSpPr>
          <p:cNvPr id="32" name="Rectangle 4"/>
          <p:cNvSpPr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10822344" y="3053158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r9</a:t>
            </a:r>
          </a:p>
        </p:txBody>
      </p:sp>
      <p:sp>
        <p:nvSpPr>
          <p:cNvPr id="33" name="Rectangle 5"/>
          <p:cNvSpPr>
            <a:spLocks noChangeArrowheads="1"/>
          </p:cNvSpPr>
          <p:nvPr>
            <p:custDataLst>
              <p:tags r:id="rId4"/>
            </p:custDataLst>
          </p:nvPr>
        </p:nvSpPr>
        <p:spPr bwMode="gray">
          <a:xfrm>
            <a:off x="10823901" y="2751775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r10</a:t>
            </a:r>
          </a:p>
        </p:txBody>
      </p:sp>
      <p:sp>
        <p:nvSpPr>
          <p:cNvPr id="43" name="Rectangle 15"/>
          <p:cNvSpPr>
            <a:spLocks noChangeArrowheads="1"/>
          </p:cNvSpPr>
          <p:nvPr>
            <p:custDataLst>
              <p:tags r:id="rId5"/>
            </p:custDataLst>
          </p:nvPr>
        </p:nvSpPr>
        <p:spPr bwMode="gray">
          <a:xfrm>
            <a:off x="10822344" y="4481466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r4</a:t>
            </a:r>
          </a:p>
        </p:txBody>
      </p:sp>
      <p:sp>
        <p:nvSpPr>
          <p:cNvPr id="44" name="Rectangle 16"/>
          <p:cNvSpPr>
            <a:spLocks noChangeArrowheads="1"/>
          </p:cNvSpPr>
          <p:nvPr>
            <p:custDataLst>
              <p:tags r:id="rId6"/>
            </p:custDataLst>
          </p:nvPr>
        </p:nvSpPr>
        <p:spPr bwMode="gray">
          <a:xfrm>
            <a:off x="10820589" y="4175561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r5</a:t>
            </a:r>
          </a:p>
        </p:txBody>
      </p:sp>
      <p:sp>
        <p:nvSpPr>
          <p:cNvPr id="45" name="Rectangle 17"/>
          <p:cNvSpPr>
            <a:spLocks noChangeArrowheads="1"/>
          </p:cNvSpPr>
          <p:nvPr>
            <p:custDataLst>
              <p:tags r:id="rId7"/>
            </p:custDataLst>
          </p:nvPr>
        </p:nvSpPr>
        <p:spPr bwMode="gray">
          <a:xfrm>
            <a:off x="10814853" y="3905198"/>
            <a:ext cx="1197645" cy="228600"/>
          </a:xfrm>
          <a:prstGeom prst="rect">
            <a:avLst/>
          </a:prstGeom>
          <a:solidFill>
            <a:srgbClr val="92D05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r6</a:t>
            </a:r>
          </a:p>
        </p:txBody>
      </p:sp>
      <p:sp>
        <p:nvSpPr>
          <p:cNvPr id="46" name="Rectangle 18"/>
          <p:cNvSpPr>
            <a:spLocks noChangeArrowheads="1"/>
          </p:cNvSpPr>
          <p:nvPr>
            <p:custDataLst>
              <p:tags r:id="rId8"/>
            </p:custDataLst>
          </p:nvPr>
        </p:nvSpPr>
        <p:spPr bwMode="gray">
          <a:xfrm>
            <a:off x="10822344" y="3620468"/>
            <a:ext cx="1197645" cy="22860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r7</a:t>
            </a:r>
          </a:p>
        </p:txBody>
      </p:sp>
      <p:sp>
        <p:nvSpPr>
          <p:cNvPr id="47" name="Rectangle 19"/>
          <p:cNvSpPr>
            <a:spLocks noChangeArrowheads="1"/>
          </p:cNvSpPr>
          <p:nvPr>
            <p:custDataLst>
              <p:tags r:id="rId9"/>
            </p:custDataLst>
          </p:nvPr>
        </p:nvSpPr>
        <p:spPr bwMode="black">
          <a:xfrm>
            <a:off x="6726476" y="3336813"/>
            <a:ext cx="3959954" cy="7732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6838" tIns="47625" rIns="96838" bIns="47625" anchor="ctr">
            <a:spAutoFit/>
          </a:bodyPr>
          <a:lstStyle/>
          <a:p>
            <a:pPr algn="r">
              <a:defRPr/>
            </a:pPr>
            <a:r>
              <a:rPr lang="en-US" sz="2200" kern="0" dirty="0">
                <a:solidFill>
                  <a:srgbClr val="2C895B"/>
                </a:solidFill>
                <a:ea typeface="ＭＳ Ｐゴシック" charset="0"/>
                <a:cs typeface="ＭＳ Ｐゴシック" charset="0"/>
              </a:rPr>
              <a:t>Preserved registers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Called functions </a:t>
            </a:r>
            <a:r>
              <a:rPr lang="en-US" sz="2200" kern="0" dirty="0">
                <a:solidFill>
                  <a:srgbClr val="C00000"/>
                </a:solidFill>
                <a:ea typeface="ＭＳ Ｐゴシック" charset="0"/>
                <a:cs typeface="ＭＳ Ｐゴシック" charset="0"/>
              </a:rPr>
              <a:t>can't change</a:t>
            </a:r>
          </a:p>
        </p:txBody>
      </p:sp>
      <p:sp>
        <p:nvSpPr>
          <p:cNvPr id="39" name="Rectangle 11"/>
          <p:cNvSpPr>
            <a:spLocks noChangeArrowheads="1"/>
          </p:cNvSpPr>
          <p:nvPr>
            <p:custDataLst>
              <p:tags r:id="rId10"/>
            </p:custDataLst>
          </p:nvPr>
        </p:nvSpPr>
        <p:spPr bwMode="gray">
          <a:xfrm>
            <a:off x="10789119" y="6083695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40" name="Rectangle 12"/>
          <p:cNvSpPr>
            <a:spLocks noChangeArrowheads="1"/>
          </p:cNvSpPr>
          <p:nvPr>
            <p:custDataLst>
              <p:tags r:id="rId11"/>
            </p:custDataLst>
          </p:nvPr>
        </p:nvSpPr>
        <p:spPr bwMode="gray">
          <a:xfrm>
            <a:off x="10789119" y="5791915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</a:t>
            </a:r>
          </a:p>
        </p:txBody>
      </p:sp>
      <p:sp>
        <p:nvSpPr>
          <p:cNvPr id="41" name="Rectangle 13"/>
          <p:cNvSpPr>
            <a:spLocks noChangeArrowheads="1"/>
          </p:cNvSpPr>
          <p:nvPr>
            <p:custDataLst>
              <p:tags r:id="rId12"/>
            </p:custDataLst>
          </p:nvPr>
        </p:nvSpPr>
        <p:spPr bwMode="gray">
          <a:xfrm>
            <a:off x="10789119" y="5531725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r2</a:t>
            </a:r>
          </a:p>
        </p:txBody>
      </p:sp>
      <p:sp>
        <p:nvSpPr>
          <p:cNvPr id="42" name="Rectangle 14"/>
          <p:cNvSpPr>
            <a:spLocks noChangeArrowheads="1"/>
          </p:cNvSpPr>
          <p:nvPr>
            <p:custDataLst>
              <p:tags r:id="rId13"/>
            </p:custDataLst>
          </p:nvPr>
        </p:nvSpPr>
        <p:spPr bwMode="gray">
          <a:xfrm>
            <a:off x="10793555" y="5255947"/>
            <a:ext cx="1226434" cy="228600"/>
          </a:xfrm>
          <a:prstGeom prst="rect">
            <a:avLst/>
          </a:prstGeom>
          <a:solidFill>
            <a:srgbClr val="0070C0"/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bg1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r3</a:t>
            </a:r>
          </a:p>
        </p:txBody>
      </p:sp>
      <p:sp>
        <p:nvSpPr>
          <p:cNvPr id="48" name="Rectangle 20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6885003" y="5068319"/>
            <a:ext cx="3801427" cy="14471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2075" tIns="46038" rIns="92075" bIns="46038" anchor="ctr" anchorCtr="1">
            <a:spAutoFit/>
          </a:bodyPr>
          <a:lstStyle/>
          <a:p>
            <a:pPr algn="r">
              <a:defRPr/>
            </a:pPr>
            <a:r>
              <a:rPr lang="en-US" sz="2200" kern="0" dirty="0">
                <a:solidFill>
                  <a:srgbClr val="2C895B"/>
                </a:solidFill>
                <a:ea typeface="ＭＳ Ｐゴシック" charset="0"/>
                <a:cs typeface="ＭＳ Ｐゴシック" charset="0"/>
              </a:rPr>
              <a:t>Scratch Registers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First 4 Function Parameters 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Function return value</a:t>
            </a:r>
          </a:p>
          <a:p>
            <a:pPr algn="r">
              <a:defRPr/>
            </a:pPr>
            <a:r>
              <a:rPr lang="en-US" sz="22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Called functions </a:t>
            </a:r>
            <a:r>
              <a:rPr lang="en-US" sz="2200" kern="0" dirty="0">
                <a:solidFill>
                  <a:srgbClr val="FF0000"/>
                </a:solidFill>
                <a:ea typeface="ＭＳ Ｐゴシック" charset="0"/>
                <a:cs typeface="ＭＳ Ｐゴシック" charset="0"/>
              </a:rPr>
              <a:t>can change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135FABE-D72B-3F46-AB80-04F43934D1D6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8" name="Rectangle 10"/>
          <p:cNvSpPr>
            <a:spLocks noChangeArrowheads="1"/>
          </p:cNvSpPr>
          <p:nvPr>
            <p:custDataLst>
              <p:tags r:id="rId15"/>
            </p:custDataLst>
          </p:nvPr>
        </p:nvSpPr>
        <p:spPr bwMode="gray">
          <a:xfrm>
            <a:off x="10825841" y="429930"/>
            <a:ext cx="1197645" cy="2527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chemeClr val="accent6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r15/pc</a:t>
            </a:r>
          </a:p>
        </p:txBody>
      </p:sp>
      <p:sp>
        <p:nvSpPr>
          <p:cNvPr id="36" name="Rectangle 8"/>
          <p:cNvSpPr>
            <a:spLocks noChangeArrowheads="1"/>
          </p:cNvSpPr>
          <p:nvPr>
            <p:custDataLst>
              <p:tags r:id="rId16"/>
            </p:custDataLst>
          </p:nvPr>
        </p:nvSpPr>
        <p:spPr bwMode="gray">
          <a:xfrm>
            <a:off x="10806766" y="1533954"/>
            <a:ext cx="1197645" cy="2527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r13/</a:t>
            </a:r>
            <a:r>
              <a:rPr lang="en-US" sz="2000" kern="0" dirty="0" err="1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sp</a:t>
            </a:r>
            <a:endParaRPr lang="en-US" sz="2000" kern="0" dirty="0">
              <a:solidFill>
                <a:sysClr val="windowText" lastClr="000000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37" name="Rectangle 9"/>
          <p:cNvSpPr>
            <a:spLocks noChangeArrowheads="1"/>
          </p:cNvSpPr>
          <p:nvPr>
            <p:custDataLst>
              <p:tags r:id="rId17"/>
            </p:custDataLst>
          </p:nvPr>
        </p:nvSpPr>
        <p:spPr bwMode="gray">
          <a:xfrm>
            <a:off x="10806766" y="1229377"/>
            <a:ext cx="1197645" cy="2527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r14/</a:t>
            </a:r>
            <a:r>
              <a:rPr lang="en-US" sz="2000" kern="0" dirty="0" err="1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lr</a:t>
            </a:r>
            <a:endParaRPr lang="en-US" sz="2000" kern="0" dirty="0">
              <a:solidFill>
                <a:sysClr val="windowText" lastClr="000000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56" name="Rectangle 8">
            <a:extLst>
              <a:ext uri="{FF2B5EF4-FFF2-40B4-BE49-F238E27FC236}">
                <a16:creationId xmlns:a16="http://schemas.microsoft.com/office/drawing/2014/main" id="{FEF91CD2-7E2B-5A4C-9C95-2A21B5870107}"/>
              </a:ext>
            </a:extLst>
          </p:cNvPr>
          <p:cNvSpPr>
            <a:spLocks noChangeArrowheads="1"/>
          </p:cNvSpPr>
          <p:nvPr>
            <p:custDataLst>
              <p:tags r:id="rId18"/>
            </p:custDataLst>
          </p:nvPr>
        </p:nvSpPr>
        <p:spPr bwMode="gray">
          <a:xfrm>
            <a:off x="10825842" y="2153931"/>
            <a:ext cx="1197645" cy="24851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>
              <a:defRPr/>
            </a:pPr>
            <a:r>
              <a:rPr lang="en-US" sz="2000" kern="0" dirty="0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r11/</a:t>
            </a:r>
            <a:r>
              <a:rPr lang="en-US" sz="2000" kern="0" dirty="0" err="1">
                <a:solidFill>
                  <a:sysClr val="windowText" lastClr="000000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fp</a:t>
            </a:r>
            <a:endParaRPr lang="en-US" sz="2000" kern="0" dirty="0">
              <a:solidFill>
                <a:sysClr val="windowText" lastClr="000000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35" name="Rectangle 7"/>
          <p:cNvSpPr>
            <a:spLocks noChangeArrowheads="1"/>
          </p:cNvSpPr>
          <p:nvPr>
            <p:custDataLst>
              <p:tags r:id="rId19"/>
            </p:custDataLst>
          </p:nvPr>
        </p:nvSpPr>
        <p:spPr bwMode="gray">
          <a:xfrm>
            <a:off x="10806766" y="1841901"/>
            <a:ext cx="1180509" cy="25276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rgbClr val="1D315B"/>
            </a:solidFill>
            <a:miter lim="800000"/>
            <a:headEnd/>
            <a:tailEnd/>
          </a:ln>
          <a:effectLst/>
          <a:extLst>
            <a:ext uri="{AF507438-7753-43e0-B8FC-AC1667EBCBE1}"/>
          </a:extLst>
        </p:spPr>
        <p:txBody>
          <a:bodyPr wrap="none" lIns="92075" tIns="46038" rIns="92075" bIns="46038" anchor="ctr"/>
          <a:lstStyle/>
          <a:p>
            <a:pPr algn="ctr">
              <a:defRPr/>
            </a:pPr>
            <a:r>
              <a:rPr lang="en-US" sz="2000" kern="0" dirty="0">
                <a:solidFill>
                  <a:schemeClr val="tx2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r12/</a:t>
            </a:r>
            <a:r>
              <a:rPr lang="en-US" sz="2000" kern="0" dirty="0" err="1">
                <a:solidFill>
                  <a:schemeClr val="tx2"/>
                </a:solidFill>
                <a:latin typeface="Consolas" panose="020B0609020204030204" pitchFamily="49" charset="0"/>
                <a:ea typeface="ＭＳ Ｐゴシック" charset="0"/>
                <a:cs typeface="Consolas" panose="020B0609020204030204" pitchFamily="49" charset="0"/>
              </a:rPr>
              <a:t>ip</a:t>
            </a:r>
            <a:endParaRPr lang="en-US" sz="2000" kern="0" dirty="0">
              <a:solidFill>
                <a:schemeClr val="tx2"/>
              </a:solidFill>
              <a:latin typeface="Consolas" panose="020B0609020204030204" pitchFamily="49" charset="0"/>
              <a:ea typeface="ＭＳ Ｐゴシック" charset="0"/>
              <a:cs typeface="Consolas" panose="020B0609020204030204" pitchFamily="49" charset="0"/>
            </a:endParaRPr>
          </a:p>
        </p:txBody>
      </p:sp>
      <p:sp>
        <p:nvSpPr>
          <p:cNvPr id="78" name="Rectangle 22">
            <a:extLst>
              <a:ext uri="{FF2B5EF4-FFF2-40B4-BE49-F238E27FC236}">
                <a16:creationId xmlns:a16="http://schemas.microsoft.com/office/drawing/2014/main" id="{C1A833C8-093F-624F-994F-D90A5E3AE989}"/>
              </a:ext>
            </a:extLst>
          </p:cNvPr>
          <p:cNvSpPr>
            <a:spLocks noChangeArrowheads="1"/>
          </p:cNvSpPr>
          <p:nvPr>
            <p:custDataLst>
              <p:tags r:id="rId20"/>
            </p:custDataLst>
          </p:nvPr>
        </p:nvSpPr>
        <p:spPr bwMode="black">
          <a:xfrm>
            <a:off x="7294209" y="1332146"/>
            <a:ext cx="3392221" cy="10195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6838" tIns="47625" rIns="96838" bIns="47625" anchor="ctr">
            <a:spAutoFit/>
          </a:bodyPr>
          <a:lstStyle/>
          <a:p>
            <a:pPr algn="r">
              <a:defRPr/>
            </a:pPr>
            <a:r>
              <a:rPr lang="en-US" sz="2000" kern="0" dirty="0">
                <a:solidFill>
                  <a:srgbClr val="7030A0"/>
                </a:solidFill>
                <a:ea typeface="ＭＳ Ｐゴシック" charset="0"/>
                <a:cs typeface="ＭＳ Ｐゴシック" charset="0"/>
              </a:rPr>
              <a:t>Special Use Registers</a:t>
            </a:r>
          </a:p>
          <a:p>
            <a:pPr algn="r">
              <a:defRPr/>
            </a:pPr>
            <a:r>
              <a:rPr lang="en-US" sz="20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function call implementation &amp; long branching</a:t>
            </a:r>
          </a:p>
        </p:txBody>
      </p:sp>
      <p:sp>
        <p:nvSpPr>
          <p:cNvPr id="76" name="Rectangle 22">
            <a:extLst>
              <a:ext uri="{FF2B5EF4-FFF2-40B4-BE49-F238E27FC236}">
                <a16:creationId xmlns:a16="http://schemas.microsoft.com/office/drawing/2014/main" id="{ABB57796-D9CB-B71B-1532-2F8B182884C1}"/>
              </a:ext>
            </a:extLst>
          </p:cNvPr>
          <p:cNvSpPr>
            <a:spLocks noChangeArrowheads="1"/>
          </p:cNvSpPr>
          <p:nvPr>
            <p:custDataLst>
              <p:tags r:id="rId21"/>
            </p:custDataLst>
          </p:nvPr>
        </p:nvSpPr>
        <p:spPr bwMode="black">
          <a:xfrm>
            <a:off x="7294209" y="233417"/>
            <a:ext cx="3392221" cy="71173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square" lIns="96838" tIns="47625" rIns="96838" bIns="47625" anchor="ctr">
            <a:spAutoFit/>
          </a:bodyPr>
          <a:lstStyle/>
          <a:p>
            <a:pPr algn="r">
              <a:defRPr/>
            </a:pPr>
            <a:r>
              <a:rPr lang="en-US" sz="2000" kern="0" dirty="0">
                <a:solidFill>
                  <a:srgbClr val="7030A0"/>
                </a:solidFill>
                <a:ea typeface="ＭＳ Ｐゴシック" charset="0"/>
                <a:cs typeface="ＭＳ Ｐゴシック" charset="0"/>
              </a:rPr>
              <a:t>Special Use Registers</a:t>
            </a:r>
          </a:p>
          <a:p>
            <a:pPr algn="r">
              <a:defRPr/>
            </a:pPr>
            <a:r>
              <a:rPr lang="en-US" sz="2000" kern="0" dirty="0">
                <a:solidFill>
                  <a:srgbClr val="0070C0"/>
                </a:solidFill>
                <a:ea typeface="ＭＳ Ｐゴシック" charset="0"/>
                <a:cs typeface="ＭＳ Ｐゴシック" charset="0"/>
              </a:rPr>
              <a:t>program counter</a:t>
            </a:r>
          </a:p>
        </p:txBody>
      </p:sp>
    </p:spTree>
    <p:extLst>
      <p:ext uri="{BB962C8B-B14F-4D97-AF65-F5344CB8AC3E}">
        <p14:creationId xmlns:p14="http://schemas.microsoft.com/office/powerpoint/2010/main" val="405394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6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A74D260-E426-9E78-4F63-ED5C7A3A7E4F}"/>
              </a:ext>
            </a:extLst>
          </p:cNvPr>
          <p:cNvSpPr/>
          <p:nvPr/>
        </p:nvSpPr>
        <p:spPr bwMode="auto">
          <a:xfrm>
            <a:off x="3430660" y="4481063"/>
            <a:ext cx="5004559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2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#2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#1 */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/* fall through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5C421C-5369-0F48-9F83-298A1BC2E7C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3320" y="3144391"/>
            <a:ext cx="10812335" cy="94599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2C895B"/>
                </a:solidFill>
              </a:rPr>
              <a:t>Block order</a:t>
            </a:r>
            <a:r>
              <a:rPr lang="en-US" sz="2200" dirty="0">
                <a:solidFill>
                  <a:schemeClr val="tx2"/>
                </a:solidFill>
              </a:rPr>
              <a:t>: (the </a:t>
            </a:r>
            <a:r>
              <a:rPr lang="en-US" sz="2200" dirty="0">
                <a:solidFill>
                  <a:srgbClr val="FF0000"/>
                </a:solidFill>
              </a:rPr>
              <a:t>order</a:t>
            </a:r>
            <a:r>
              <a:rPr lang="en-US" sz="2200" dirty="0">
                <a:solidFill>
                  <a:schemeClr val="tx2"/>
                </a:solidFill>
              </a:rPr>
              <a:t> the </a:t>
            </a:r>
            <a:r>
              <a:rPr lang="en-US" sz="2200" b="1" dirty="0">
                <a:solidFill>
                  <a:srgbClr val="7030A0"/>
                </a:solidFill>
              </a:rPr>
              <a:t>blocks appear </a:t>
            </a:r>
            <a:r>
              <a:rPr lang="en-US" sz="2200" dirty="0">
                <a:solidFill>
                  <a:schemeClr val="tx2"/>
                </a:solidFill>
              </a:rPr>
              <a:t>in C code) can be changed by </a:t>
            </a:r>
            <a:r>
              <a:rPr lang="en-US" sz="2200" b="1" dirty="0">
                <a:solidFill>
                  <a:srgbClr val="7030A0"/>
                </a:solidFill>
              </a:rPr>
              <a:t>inverting</a:t>
            </a:r>
            <a:r>
              <a:rPr lang="en-US" sz="2200" dirty="0">
                <a:solidFill>
                  <a:srgbClr val="7030A0"/>
                </a:solidFill>
              </a:rPr>
              <a:t> the conditional test</a:t>
            </a:r>
            <a:r>
              <a:rPr lang="en-US" sz="2200" dirty="0">
                <a:solidFill>
                  <a:schemeClr val="tx2"/>
                </a:solidFill>
              </a:rPr>
              <a:t>, </a:t>
            </a:r>
            <a:r>
              <a:rPr lang="en-US" sz="2200" b="1" dirty="0">
                <a:solidFill>
                  <a:srgbClr val="0070C0"/>
                </a:solidFill>
              </a:rPr>
              <a:t>swapping</a:t>
            </a:r>
            <a:r>
              <a:rPr lang="en-US" sz="2200" dirty="0">
                <a:solidFill>
                  <a:srgbClr val="0070C0"/>
                </a:solidFill>
              </a:rPr>
              <a:t> the order </a:t>
            </a:r>
            <a:r>
              <a:rPr lang="en-US" sz="2200" dirty="0">
                <a:solidFill>
                  <a:schemeClr val="tx2"/>
                </a:solidFill>
              </a:rPr>
              <a:t>of the </a:t>
            </a:r>
            <a:r>
              <a:rPr lang="en-US" sz="2200" dirty="0">
                <a:solidFill>
                  <a:srgbClr val="2C895B"/>
                </a:solidFill>
              </a:rPr>
              <a:t>true </a:t>
            </a:r>
            <a:r>
              <a:rPr lang="en-US" sz="2200" dirty="0">
                <a:solidFill>
                  <a:schemeClr val="tx2"/>
                </a:solidFill>
              </a:rPr>
              <a:t>and</a:t>
            </a:r>
            <a:r>
              <a:rPr lang="en-US" sz="2200" dirty="0">
                <a:solidFill>
                  <a:srgbClr val="2C895B"/>
                </a:solidFill>
              </a:rPr>
              <a:t> </a:t>
            </a:r>
            <a:r>
              <a:rPr lang="en-US" sz="2200" dirty="0">
                <a:solidFill>
                  <a:srgbClr val="C00000"/>
                </a:solidFill>
              </a:rPr>
              <a:t>false blocks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320" y="175071"/>
            <a:ext cx="7079514" cy="407296"/>
          </a:xfrm>
        </p:spPr>
        <p:txBody>
          <a:bodyPr/>
          <a:lstStyle/>
          <a:p>
            <a:r>
              <a:rPr lang="en-US" dirty="0"/>
              <a:t>If statement – C Block Reordering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3438471" y="805058"/>
            <a:ext cx="5004559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#1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	</a:t>
            </a:r>
            <a:r>
              <a:rPr lang="en-US" sz="22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#2 */</a:t>
            </a:r>
          </a:p>
          <a:p>
            <a:r>
              <a:rPr lang="en-US" sz="22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/ * fall through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107B0-76EF-9E4E-AB48-B030629F503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1FDF711-70DD-32F4-99BE-B1A76432AE4B}"/>
              </a:ext>
            </a:extLst>
          </p:cNvPr>
          <p:cNvGrpSpPr/>
          <p:nvPr/>
        </p:nvGrpSpPr>
        <p:grpSpPr>
          <a:xfrm>
            <a:off x="461031" y="935641"/>
            <a:ext cx="3043990" cy="707886"/>
            <a:chOff x="466367" y="-718962"/>
            <a:chExt cx="3043990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5B62507-D1FD-681B-66E1-24F1B90D2DC2}"/>
                </a:ext>
              </a:extLst>
            </p:cNvPr>
            <p:cNvSpPr txBox="1"/>
            <p:nvPr/>
          </p:nvSpPr>
          <p:spPr>
            <a:xfrm>
              <a:off x="466367" y="-718962"/>
              <a:ext cx="251201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condition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Test (branch guard)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0580611B-97C8-4647-2800-033427143B09}"/>
                </a:ext>
              </a:extLst>
            </p:cNvPr>
            <p:cNvSpPr/>
            <p:nvPr/>
          </p:nvSpPr>
          <p:spPr>
            <a:xfrm rot="5400000">
              <a:off x="3186576" y="-842688"/>
              <a:ext cx="115585" cy="5319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887601-DD29-A07A-F512-B79688E86728}"/>
              </a:ext>
            </a:extLst>
          </p:cNvPr>
          <p:cNvGrpSpPr/>
          <p:nvPr/>
        </p:nvGrpSpPr>
        <p:grpSpPr>
          <a:xfrm>
            <a:off x="8256858" y="805562"/>
            <a:ext cx="2105478" cy="707886"/>
            <a:chOff x="444793" y="-1515752"/>
            <a:chExt cx="2105478" cy="7078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38D36A7-BB27-7BD3-DEE2-D50D577C3245}"/>
                </a:ext>
              </a:extLst>
            </p:cNvPr>
            <p:cNvSpPr txBox="1"/>
            <p:nvPr/>
          </p:nvSpPr>
          <p:spPr>
            <a:xfrm>
              <a:off x="1162941" y="-1515752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condition true block</a:t>
              </a:r>
            </a:p>
          </p:txBody>
        </p:sp>
        <p:sp>
          <p:nvSpPr>
            <p:cNvPr id="13" name="Up Arrow 12">
              <a:extLst>
                <a:ext uri="{FF2B5EF4-FFF2-40B4-BE49-F238E27FC236}">
                  <a16:creationId xmlns:a16="http://schemas.microsoft.com/office/drawing/2014/main" id="{ED3F098F-E1B2-4605-77A2-CA6EBD2648EA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2C895B"/>
            </a:solidFill>
            <a:ln>
              <a:solidFill>
                <a:srgbClr val="2C89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72351E1-1227-2ACA-1C74-D0BBBF1DA36D}"/>
              </a:ext>
            </a:extLst>
          </p:cNvPr>
          <p:cNvGrpSpPr/>
          <p:nvPr/>
        </p:nvGrpSpPr>
        <p:grpSpPr>
          <a:xfrm>
            <a:off x="8348298" y="1957488"/>
            <a:ext cx="2105478" cy="707886"/>
            <a:chOff x="444793" y="-1084635"/>
            <a:chExt cx="2105478" cy="70788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363F12-BA2E-FCF0-1EB7-EE8C9ED89785}"/>
                </a:ext>
              </a:extLst>
            </p:cNvPr>
            <p:cNvSpPr txBox="1"/>
            <p:nvPr/>
          </p:nvSpPr>
          <p:spPr>
            <a:xfrm>
              <a:off x="1162941" y="-1084635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condition false block</a:t>
              </a:r>
            </a:p>
          </p:txBody>
        </p:sp>
        <p:sp>
          <p:nvSpPr>
            <p:cNvPr id="16" name="Up Arrow 15">
              <a:extLst>
                <a:ext uri="{FF2B5EF4-FFF2-40B4-BE49-F238E27FC236}">
                  <a16:creationId xmlns:a16="http://schemas.microsoft.com/office/drawing/2014/main" id="{92B21072-23F8-7553-7721-E6D34CF15DC8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16715A5-F61D-51D6-BEFA-762B4B9B7D59}"/>
              </a:ext>
            </a:extLst>
          </p:cNvPr>
          <p:cNvGrpSpPr/>
          <p:nvPr/>
        </p:nvGrpSpPr>
        <p:grpSpPr>
          <a:xfrm>
            <a:off x="8224080" y="4491195"/>
            <a:ext cx="2123448" cy="707886"/>
            <a:chOff x="444793" y="-1526657"/>
            <a:chExt cx="2123448" cy="70788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CB9CED2-F5DA-C8FA-0104-9BEB01F0AA1D}"/>
                </a:ext>
              </a:extLst>
            </p:cNvPr>
            <p:cNvSpPr txBox="1"/>
            <p:nvPr/>
          </p:nvSpPr>
          <p:spPr>
            <a:xfrm>
              <a:off x="1180911" y="-1526657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2C895B"/>
                  </a:solidFill>
                </a:rPr>
                <a:t>condition true block</a:t>
              </a:r>
            </a:p>
          </p:txBody>
        </p:sp>
        <p:sp>
          <p:nvSpPr>
            <p:cNvPr id="21" name="Up Arrow 20">
              <a:extLst>
                <a:ext uri="{FF2B5EF4-FFF2-40B4-BE49-F238E27FC236}">
                  <a16:creationId xmlns:a16="http://schemas.microsoft.com/office/drawing/2014/main" id="{FFF346BA-A974-8D39-E7DB-4062BAF92895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2C895B"/>
            </a:solidFill>
            <a:ln>
              <a:solidFill>
                <a:srgbClr val="2C89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8941738-6690-139C-8E57-E96896085F38}"/>
              </a:ext>
            </a:extLst>
          </p:cNvPr>
          <p:cNvGrpSpPr/>
          <p:nvPr/>
        </p:nvGrpSpPr>
        <p:grpSpPr>
          <a:xfrm>
            <a:off x="8303836" y="5688034"/>
            <a:ext cx="2105478" cy="707886"/>
            <a:chOff x="444793" y="-1017434"/>
            <a:chExt cx="2105478" cy="70788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DDE3EF9-1454-592E-C3F7-7BEA6E400DB3}"/>
                </a:ext>
              </a:extLst>
            </p:cNvPr>
            <p:cNvSpPr txBox="1"/>
            <p:nvPr/>
          </p:nvSpPr>
          <p:spPr>
            <a:xfrm>
              <a:off x="1162941" y="-1017434"/>
              <a:ext cx="138733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condition false block</a:t>
              </a:r>
            </a:p>
          </p:txBody>
        </p:sp>
        <p:sp>
          <p:nvSpPr>
            <p:cNvPr id="24" name="Up Arrow 23">
              <a:extLst>
                <a:ext uri="{FF2B5EF4-FFF2-40B4-BE49-F238E27FC236}">
                  <a16:creationId xmlns:a16="http://schemas.microsoft.com/office/drawing/2014/main" id="{4FFF4A76-0653-EFE7-8B54-361A942ED021}"/>
                </a:ext>
              </a:extLst>
            </p:cNvPr>
            <p:cNvSpPr/>
            <p:nvPr/>
          </p:nvSpPr>
          <p:spPr>
            <a:xfrm rot="16200000">
              <a:off x="721318" y="-1260394"/>
              <a:ext cx="165098" cy="718148"/>
            </a:xfrm>
            <a:prstGeom prst="upArrow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F201067-7338-128C-A664-CC000216FCE5}"/>
              </a:ext>
            </a:extLst>
          </p:cNvPr>
          <p:cNvGrpSpPr/>
          <p:nvPr/>
        </p:nvGrpSpPr>
        <p:grpSpPr>
          <a:xfrm>
            <a:off x="447072" y="4620172"/>
            <a:ext cx="3066460" cy="707886"/>
            <a:chOff x="443897" y="-718962"/>
            <a:chExt cx="3066460" cy="70788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ABF4B35-B4EF-C758-034B-05FBD40A5AC8}"/>
                </a:ext>
              </a:extLst>
            </p:cNvPr>
            <p:cNvSpPr txBox="1"/>
            <p:nvPr/>
          </p:nvSpPr>
          <p:spPr>
            <a:xfrm>
              <a:off x="443897" y="-718962"/>
              <a:ext cx="251201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Branch condition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Test (branch guard)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8" name="Up Arrow 27">
              <a:extLst>
                <a:ext uri="{FF2B5EF4-FFF2-40B4-BE49-F238E27FC236}">
                  <a16:creationId xmlns:a16="http://schemas.microsoft.com/office/drawing/2014/main" id="{2AA3D6FE-97F9-5BE4-5C7A-39D3FE5EEA90}"/>
                </a:ext>
              </a:extLst>
            </p:cNvPr>
            <p:cNvSpPr/>
            <p:nvPr/>
          </p:nvSpPr>
          <p:spPr>
            <a:xfrm rot="5400000">
              <a:off x="3186576" y="-842688"/>
              <a:ext cx="115585" cy="5319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3828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7" grpId="0" uiExpand="1" build="p" bldLvl="2" animBg="1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72" y="217108"/>
            <a:ext cx="10515600" cy="435088"/>
          </a:xfrm>
        </p:spPr>
        <p:txBody>
          <a:bodyPr/>
          <a:lstStyle/>
          <a:p>
            <a:r>
              <a:rPr lang="en-US" dirty="0"/>
              <a:t>Preserving the same branch guard test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77A718D-0869-1944-8B61-C40EA778FF70}"/>
              </a:ext>
            </a:extLst>
          </p:cNvPr>
          <p:cNvSpPr/>
          <p:nvPr/>
        </p:nvSpPr>
        <p:spPr bwMode="auto">
          <a:xfrm>
            <a:off x="735462" y="1829882"/>
            <a:ext cx="4667824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true block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r2 = 1;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now branch around else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false block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r2 = 0;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/* fall through */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= r2 + r4;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7" name="U-Turn Arrow 26">
            <a:extLst>
              <a:ext uri="{FF2B5EF4-FFF2-40B4-BE49-F238E27FC236}">
                <a16:creationId xmlns:a16="http://schemas.microsoft.com/office/drawing/2014/main" id="{A7D109C1-0978-4DFC-E617-088ECD097DBA}"/>
              </a:ext>
            </a:extLst>
          </p:cNvPr>
          <p:cNvSpPr/>
          <p:nvPr/>
        </p:nvSpPr>
        <p:spPr>
          <a:xfrm rot="5400000" flipV="1">
            <a:off x="-165196" y="3635199"/>
            <a:ext cx="2037809" cy="985329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59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E05FB0AE-591D-9C43-FCD4-801654396CB2}"/>
              </a:ext>
            </a:extLst>
          </p:cNvPr>
          <p:cNvSpPr/>
          <p:nvPr/>
        </p:nvSpPr>
        <p:spPr>
          <a:xfrm>
            <a:off x="5677989" y="2724354"/>
            <a:ext cx="679268" cy="7046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E2CCC95-FBEF-B88B-240F-408644128D76}"/>
              </a:ext>
            </a:extLst>
          </p:cNvPr>
          <p:cNvGrpSpPr/>
          <p:nvPr/>
        </p:nvGrpSpPr>
        <p:grpSpPr>
          <a:xfrm>
            <a:off x="7018504" y="1829882"/>
            <a:ext cx="5059315" cy="4594234"/>
            <a:chOff x="7018504" y="1829882"/>
            <a:chExt cx="5059315" cy="4594234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0BF376BE-8221-1756-B38D-EC63868B75A8}"/>
                </a:ext>
              </a:extLst>
            </p:cNvPr>
            <p:cNvSpPr/>
            <p:nvPr/>
          </p:nvSpPr>
          <p:spPr bwMode="auto">
            <a:xfrm>
              <a:off x="7018504" y="1829882"/>
              <a:ext cx="5059315" cy="421219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lvl="1"/>
              <a:r>
                <a:rPr lang="en-US" sz="20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0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cmp</a:t>
              </a:r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r0, r1</a:t>
              </a:r>
            </a:p>
            <a:p>
              <a:pPr lvl="1"/>
              <a:r>
                <a:rPr lang="en-US" sz="20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0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blt</a:t>
              </a:r>
              <a:r>
                <a:rPr lang="en-US" sz="20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Lelse</a:t>
              </a:r>
              <a:endPara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endPara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lvl="1"/>
              <a:r>
                <a:rPr lang="en-US" sz="20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20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false block</a:t>
              </a:r>
            </a:p>
            <a:p>
              <a:r>
                <a:rPr lang="en-US" sz="20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sz="20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 r2, 0</a:t>
              </a:r>
            </a:p>
            <a:p>
              <a:pPr lvl="1"/>
              <a:r>
                <a:rPr lang="en-US" sz="2000" dirty="0">
                  <a:latin typeface="Consolas" panose="020B0609020204030204" pitchFamily="49" charset="0"/>
                  <a:cs typeface="Consolas" panose="020B0609020204030204" pitchFamily="49" charset="0"/>
                </a:rPr>
                <a:t>   b 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// around else</a:t>
              </a:r>
              <a:endParaRPr lang="en-US" sz="20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0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Lelse</a:t>
              </a:r>
              <a:r>
                <a:rPr lang="en-US" sz="20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 </a:t>
              </a:r>
            </a:p>
            <a:p>
              <a:pPr lvl="1"/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// true block</a:t>
              </a:r>
            </a:p>
            <a:p>
              <a:pPr lvl="1"/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mov r2, 1</a:t>
              </a:r>
            </a:p>
            <a:p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 /* fall through */</a:t>
              </a:r>
            </a:p>
            <a:p>
              <a:endPara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Lendif</a:t>
              </a:r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</a:p>
            <a:p>
              <a:r>
                <a:rPr lang="en-US" sz="20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add   r4, r2, r4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52A5E1-FE25-3F65-1BEB-17D87D8A159A}"/>
                </a:ext>
              </a:extLst>
            </p:cNvPr>
            <p:cNvSpPr txBox="1"/>
            <p:nvPr/>
          </p:nvSpPr>
          <p:spPr>
            <a:xfrm>
              <a:off x="7342235" y="6054784"/>
              <a:ext cx="41857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Swap the order of true and false blocks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C7EC23F-1273-862B-37E5-7AE3345D26AE}"/>
              </a:ext>
            </a:extLst>
          </p:cNvPr>
          <p:cNvGrpSpPr/>
          <p:nvPr/>
        </p:nvGrpSpPr>
        <p:grpSpPr>
          <a:xfrm>
            <a:off x="3164134" y="1919212"/>
            <a:ext cx="4654350" cy="369332"/>
            <a:chOff x="3164134" y="1919212"/>
            <a:chExt cx="4654350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CCDB963-B5AA-5184-4A2D-55398D0D86EC}"/>
                </a:ext>
              </a:extLst>
            </p:cNvPr>
            <p:cNvSpPr txBox="1"/>
            <p:nvPr/>
          </p:nvSpPr>
          <p:spPr>
            <a:xfrm>
              <a:off x="4309635" y="1919212"/>
              <a:ext cx="2646878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Same branch guard test</a:t>
              </a:r>
            </a:p>
          </p:txBody>
        </p:sp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7FF826FD-0426-A5A5-2305-3351A8AC50BF}"/>
                </a:ext>
              </a:extLst>
            </p:cNvPr>
            <p:cNvSpPr/>
            <p:nvPr/>
          </p:nvSpPr>
          <p:spPr>
            <a:xfrm>
              <a:off x="6956514" y="2041358"/>
              <a:ext cx="861970" cy="10809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80E1EA4C-7D12-A119-75A5-529610EBA5EF}"/>
                </a:ext>
              </a:extLst>
            </p:cNvPr>
            <p:cNvSpPr/>
            <p:nvPr/>
          </p:nvSpPr>
          <p:spPr>
            <a:xfrm rot="10800000">
              <a:off x="3164134" y="2041357"/>
              <a:ext cx="1145499" cy="108099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U-Turn Arrow 37">
            <a:extLst>
              <a:ext uri="{FF2B5EF4-FFF2-40B4-BE49-F238E27FC236}">
                <a16:creationId xmlns:a16="http://schemas.microsoft.com/office/drawing/2014/main" id="{60BB74E0-74C4-3A6E-0899-8D74DDE534B3}"/>
              </a:ext>
            </a:extLst>
          </p:cNvPr>
          <p:cNvSpPr/>
          <p:nvPr/>
        </p:nvSpPr>
        <p:spPr>
          <a:xfrm rot="5400000" flipV="1">
            <a:off x="6557226" y="2620014"/>
            <a:ext cx="1570018" cy="1107038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4314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U-Turn Arrow 35">
            <a:extLst>
              <a:ext uri="{FF2B5EF4-FFF2-40B4-BE49-F238E27FC236}">
                <a16:creationId xmlns:a16="http://schemas.microsoft.com/office/drawing/2014/main" id="{4CD67723-6832-9D02-17AF-C827E9200409}"/>
              </a:ext>
            </a:extLst>
          </p:cNvPr>
          <p:cNvSpPr/>
          <p:nvPr/>
        </p:nvSpPr>
        <p:spPr>
          <a:xfrm rot="5400000" flipV="1">
            <a:off x="6148034" y="3955183"/>
            <a:ext cx="1980759" cy="1220578"/>
          </a:xfrm>
          <a:prstGeom prst="uturnArrow">
            <a:avLst>
              <a:gd name="adj1" fmla="val 4865"/>
              <a:gd name="adj2" fmla="val 9354"/>
              <a:gd name="adj3" fmla="val 20789"/>
              <a:gd name="adj4" fmla="val 42454"/>
              <a:gd name="adj5" fmla="val 478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06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7" grpId="0" animBg="1"/>
      <p:bldP spid="16" grpId="0" animBg="1"/>
      <p:bldP spid="38" grpId="0" animBg="1"/>
      <p:bldP spid="3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98115"/>
            <a:ext cx="10038916" cy="457840"/>
          </a:xfrm>
        </p:spPr>
        <p:txBody>
          <a:bodyPr/>
          <a:lstStyle/>
          <a:p>
            <a:r>
              <a:rPr lang="en-US" sz="2800" dirty="0"/>
              <a:t>Switch Statement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1687887" y="1202928"/>
            <a:ext cx="2936581" cy="392715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switch (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case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1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break;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case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2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break;</a:t>
            </a:r>
          </a:p>
          <a:p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default: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default 3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break;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66BFB0-B053-A04B-BF97-B8B0EFC8E1B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1D091AD-7980-CF79-8AD8-9D0C31426994}"/>
              </a:ext>
            </a:extLst>
          </p:cNvPr>
          <p:cNvSpPr/>
          <p:nvPr/>
        </p:nvSpPr>
        <p:spPr bwMode="auto">
          <a:xfrm>
            <a:off x="6549189" y="555955"/>
            <a:ext cx="3758230" cy="605498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.Lblk1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.Lblk2</a:t>
            </a:r>
          </a:p>
          <a:p>
            <a:endParaRPr lang="en-US" sz="2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fall through</a:t>
            </a:r>
          </a:p>
          <a:p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default 3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Lendsw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// break</a:t>
            </a:r>
          </a:p>
          <a:p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.Lblk1:</a:t>
            </a: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block 1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Lendsw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// break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.Lblk2:  </a:t>
            </a:r>
            <a:endParaRPr lang="en-US" sz="22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2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</a:p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NO b .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Lendsw</a:t>
            </a:r>
            <a:endParaRPr lang="en-US" sz="22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Lendsw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E27889CC-375E-8961-C1C5-AD44920A5C7E}"/>
              </a:ext>
            </a:extLst>
          </p:cNvPr>
          <p:cNvSpPr/>
          <p:nvPr/>
        </p:nvSpPr>
        <p:spPr>
          <a:xfrm>
            <a:off x="8085813" y="2027496"/>
            <a:ext cx="418641" cy="3194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79602C-9D25-DA26-FB4A-0052A47CEA11}"/>
              </a:ext>
            </a:extLst>
          </p:cNvPr>
          <p:cNvSpPr txBox="1"/>
          <p:nvPr/>
        </p:nvSpPr>
        <p:spPr>
          <a:xfrm>
            <a:off x="9010231" y="910803"/>
            <a:ext cx="1161087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rgbClr val="2C895B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2C895B"/>
                </a:solidFill>
              </a:rPr>
              <a:t>Branch block</a:t>
            </a:r>
          </a:p>
        </p:txBody>
      </p:sp>
      <p:sp>
        <p:nvSpPr>
          <p:cNvPr id="7" name="U-Turn Arrow 6">
            <a:extLst>
              <a:ext uri="{FF2B5EF4-FFF2-40B4-BE49-F238E27FC236}">
                <a16:creationId xmlns:a16="http://schemas.microsoft.com/office/drawing/2014/main" id="{A0EC236E-BDB4-FD90-9A92-9AB14A7B9E58}"/>
              </a:ext>
            </a:extLst>
          </p:cNvPr>
          <p:cNvSpPr/>
          <p:nvPr/>
        </p:nvSpPr>
        <p:spPr>
          <a:xfrm rot="5400000" flipV="1">
            <a:off x="5564485" y="1887435"/>
            <a:ext cx="2532871" cy="972186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484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U-Turn Arrow 11">
            <a:extLst>
              <a:ext uri="{FF2B5EF4-FFF2-40B4-BE49-F238E27FC236}">
                <a16:creationId xmlns:a16="http://schemas.microsoft.com/office/drawing/2014/main" id="{9B94E3B1-667B-19CD-FE7D-93B57C77FEB3}"/>
              </a:ext>
            </a:extLst>
          </p:cNvPr>
          <p:cNvSpPr/>
          <p:nvPr/>
        </p:nvSpPr>
        <p:spPr>
          <a:xfrm rot="5400000" flipV="1">
            <a:off x="5220708" y="2716675"/>
            <a:ext cx="2971600" cy="1221017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47751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398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4" grpId="0" animBg="1"/>
      <p:bldP spid="19" grpId="0" animBg="1"/>
      <p:bldP spid="7" grpId="0" animBg="1"/>
      <p:bldP spid="1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4D6A-DEEC-8A2E-DCA2-321A28A7DBB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78295" y="1449187"/>
            <a:ext cx="5067512" cy="494553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sz="2400" dirty="0">
                <a:solidFill>
                  <a:srgbClr val="FF0000"/>
                </a:solidFill>
              </a:rPr>
              <a:t>Do not Branch "Upwards" </a:t>
            </a:r>
            <a:r>
              <a:rPr lang="en-US" sz="2400" dirty="0"/>
              <a:t>unless it is part of a loop (later slides)</a:t>
            </a:r>
          </a:p>
          <a:p>
            <a:r>
              <a:rPr lang="en-US" sz="2400" dirty="0">
                <a:solidFill>
                  <a:srgbClr val="F37440"/>
                </a:solidFill>
              </a:rPr>
              <a:t>If you cannot easily write the equivalent C code for your assembly code</a:t>
            </a:r>
            <a:r>
              <a:rPr lang="en-US" sz="2400" dirty="0"/>
              <a:t>, </a:t>
            </a:r>
            <a:r>
              <a:rPr lang="en-US" sz="2400" dirty="0">
                <a:solidFill>
                  <a:schemeClr val="accent1"/>
                </a:solidFill>
              </a:rPr>
              <a:t>you may have code that is harder to read than it should be</a:t>
            </a:r>
          </a:p>
          <a:p>
            <a:r>
              <a:rPr lang="en-US" sz="2400" dirty="0">
                <a:solidFill>
                  <a:srgbClr val="C00000"/>
                </a:solidFill>
              </a:rPr>
              <a:t>Action: </a:t>
            </a:r>
            <a:r>
              <a:rPr lang="en-US" sz="2400" dirty="0">
                <a:solidFill>
                  <a:srgbClr val="00B050"/>
                </a:solidFill>
              </a:rPr>
              <a:t>adjust your assembly code </a:t>
            </a:r>
            <a:r>
              <a:rPr lang="en-US" sz="2400" dirty="0"/>
              <a:t>to have a </a:t>
            </a:r>
            <a:r>
              <a:rPr lang="en-US" sz="2400" dirty="0">
                <a:solidFill>
                  <a:srgbClr val="7030A0"/>
                </a:solidFill>
              </a:rPr>
              <a:t>similar structure as an equivalent version written in C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007" y="464351"/>
            <a:ext cx="10515600" cy="551042"/>
          </a:xfrm>
        </p:spPr>
        <p:txBody>
          <a:bodyPr/>
          <a:lstStyle/>
          <a:p>
            <a:r>
              <a:rPr lang="en-US" dirty="0"/>
              <a:t>Bad Style: Branching Upwards</a:t>
            </a:r>
            <a:br>
              <a:rPr lang="en-US" dirty="0"/>
            </a:br>
            <a:r>
              <a:rPr lang="en-US" dirty="0"/>
              <a:t>(When </a:t>
            </a:r>
            <a:r>
              <a:rPr lang="en-US" dirty="0">
                <a:solidFill>
                  <a:srgbClr val="FF0000"/>
                </a:solidFill>
              </a:rPr>
              <a:t>Not a loop</a:t>
            </a:r>
            <a:r>
              <a:rPr lang="en-US" dirty="0"/>
              <a:t>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A127945-83BD-FE40-B013-ACB3254F8897}"/>
              </a:ext>
            </a:extLst>
          </p:cNvPr>
          <p:cNvSpPr/>
          <p:nvPr/>
        </p:nvSpPr>
        <p:spPr bwMode="auto">
          <a:xfrm>
            <a:off x="7702084" y="589387"/>
            <a:ext cx="3781557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lvl="1"/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mov r3, r4</a:t>
            </a:r>
          </a:p>
          <a:p>
            <a:pPr lvl="1"/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 .Llabel2</a:t>
            </a:r>
          </a:p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.Llabel1: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  r2, 0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b .Llabel3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.Llabel2: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add r4, r3, r2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b .Llable1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.Llabel3: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  r4, r2, r4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7" name="U-Turn Arrow 36">
            <a:extLst>
              <a:ext uri="{FF2B5EF4-FFF2-40B4-BE49-F238E27FC236}">
                <a16:creationId xmlns:a16="http://schemas.microsoft.com/office/drawing/2014/main" id="{A0849286-90EE-EF41-222F-D733A9BBA2A9}"/>
              </a:ext>
            </a:extLst>
          </p:cNvPr>
          <p:cNvSpPr/>
          <p:nvPr/>
        </p:nvSpPr>
        <p:spPr>
          <a:xfrm rot="5400000" flipV="1">
            <a:off x="7237301" y="1008876"/>
            <a:ext cx="1284994" cy="1616875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4134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37BF2509-CAEF-0674-A12B-6F5C1DA85B2E}"/>
              </a:ext>
            </a:extLst>
          </p:cNvPr>
          <p:cNvSpPr/>
          <p:nvPr/>
        </p:nvSpPr>
        <p:spPr>
          <a:xfrm rot="5400000" flipV="1">
            <a:off x="7304151" y="1975627"/>
            <a:ext cx="1284994" cy="1483174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729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U-Turn Arrow 19">
            <a:extLst>
              <a:ext uri="{FF2B5EF4-FFF2-40B4-BE49-F238E27FC236}">
                <a16:creationId xmlns:a16="http://schemas.microsoft.com/office/drawing/2014/main" id="{A079AD06-C5E5-A2FE-1DF4-1A19AF5EE4DC}"/>
              </a:ext>
            </a:extLst>
          </p:cNvPr>
          <p:cNvSpPr/>
          <p:nvPr/>
        </p:nvSpPr>
        <p:spPr>
          <a:xfrm rot="5400000" flipH="1" flipV="1">
            <a:off x="6852496" y="1160748"/>
            <a:ext cx="1686435" cy="2084723"/>
          </a:xfrm>
          <a:prstGeom prst="uturnArrow">
            <a:avLst>
              <a:gd name="adj1" fmla="val 4148"/>
              <a:gd name="adj2" fmla="val 7936"/>
              <a:gd name="adj3" fmla="val 20789"/>
              <a:gd name="adj4" fmla="val 42454"/>
              <a:gd name="adj5" fmla="val 553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80FF22-DB25-07B3-54C4-05672B53E286}"/>
              </a:ext>
            </a:extLst>
          </p:cNvPr>
          <p:cNvSpPr txBox="1"/>
          <p:nvPr/>
        </p:nvSpPr>
        <p:spPr>
          <a:xfrm>
            <a:off x="5660826" y="1751551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Upwards</a:t>
            </a:r>
          </a:p>
          <a:p>
            <a:r>
              <a:rPr lang="en-US" dirty="0">
                <a:solidFill>
                  <a:srgbClr val="FF0000"/>
                </a:solidFill>
              </a:rPr>
              <a:t> branch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B8B0A4-90F0-3656-2D1F-84F25D4D0B2B}"/>
              </a:ext>
            </a:extLst>
          </p:cNvPr>
          <p:cNvSpPr txBox="1"/>
          <p:nvPr/>
        </p:nvSpPr>
        <p:spPr>
          <a:xfrm>
            <a:off x="8584874" y="282782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 not do this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8DA13C0-A4E8-8FA4-99A7-7A7C2A052DA7}"/>
              </a:ext>
            </a:extLst>
          </p:cNvPr>
          <p:cNvGrpSpPr/>
          <p:nvPr/>
        </p:nvGrpSpPr>
        <p:grpSpPr>
          <a:xfrm>
            <a:off x="7416799" y="3954643"/>
            <a:ext cx="4066842" cy="2827610"/>
            <a:chOff x="7416799" y="3954643"/>
            <a:chExt cx="4066842" cy="282761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A7ABEBF-AB1A-377B-337B-6028FB15111B}"/>
                </a:ext>
              </a:extLst>
            </p:cNvPr>
            <p:cNvSpPr/>
            <p:nvPr/>
          </p:nvSpPr>
          <p:spPr bwMode="auto">
            <a:xfrm>
              <a:off x="7416799" y="5167051"/>
              <a:ext cx="4066842" cy="1615202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lvl="1"/>
              <a:r>
                <a:rPr lang="en-US" sz="24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mov r3, r4</a:t>
              </a:r>
            </a:p>
            <a:p>
              <a:pPr lvl="1"/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add r4, r3, r2</a:t>
              </a:r>
            </a:p>
            <a:p>
              <a:r>
                <a:rPr lang="en-US" sz="2400" dirty="0">
                  <a:latin typeface="Consolas" panose="020B0609020204030204" pitchFamily="49" charset="0"/>
                  <a:cs typeface="Consolas" panose="020B0609020204030204" pitchFamily="49" charset="0"/>
                </a:rPr>
                <a:t>	</a:t>
              </a:r>
              <a:r>
                <a:rPr lang="en-US" sz="2400" dirty="0">
                  <a:solidFill>
                    <a:schemeClr val="accent5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mov   r2, 0</a:t>
              </a:r>
            </a:p>
            <a:p>
              <a:r>
                <a:rPr lang="en-US" sz="24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	add   r4, r2, r4</a:t>
              </a:r>
            </a:p>
          </p:txBody>
        </p:sp>
        <p:sp>
          <p:nvSpPr>
            <p:cNvPr id="17" name="Down Arrow 16">
              <a:extLst>
                <a:ext uri="{FF2B5EF4-FFF2-40B4-BE49-F238E27FC236}">
                  <a16:creationId xmlns:a16="http://schemas.microsoft.com/office/drawing/2014/main" id="{7B45E534-2F28-77E7-9CDC-54B1A7095385}"/>
                </a:ext>
              </a:extLst>
            </p:cNvPr>
            <p:cNvSpPr/>
            <p:nvPr/>
          </p:nvSpPr>
          <p:spPr>
            <a:xfrm>
              <a:off x="8995373" y="3954643"/>
              <a:ext cx="597489" cy="792480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C0F4DF7-9052-8709-4719-0A9AEB59053C}"/>
                </a:ext>
              </a:extLst>
            </p:cNvPr>
            <p:cNvSpPr txBox="1"/>
            <p:nvPr/>
          </p:nvSpPr>
          <p:spPr>
            <a:xfrm>
              <a:off x="8937534" y="4798671"/>
              <a:ext cx="9028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Do this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043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7" grpId="0" animBg="1"/>
      <p:bldP spid="19" grpId="0" animBg="1"/>
      <p:bldP spid="20" grpId="0" animBg="1"/>
      <p:bldP spid="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87A5C572-4DDC-A791-216B-24B0508E8D8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9050" y="587526"/>
            <a:ext cx="11578728" cy="5542054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>
                <a:solidFill>
                  <a:schemeClr val="tx2"/>
                </a:solidFill>
              </a:rPr>
              <a:t>In evaluation of </a:t>
            </a:r>
            <a:r>
              <a:rPr lang="en-US" sz="2400" dirty="0">
                <a:solidFill>
                  <a:srgbClr val="2C895B"/>
                </a:solidFill>
              </a:rPr>
              <a:t>conditional guard expressions, </a:t>
            </a:r>
            <a:r>
              <a:rPr lang="en-US" sz="2400" dirty="0">
                <a:solidFill>
                  <a:schemeClr val="tx2"/>
                </a:solidFill>
              </a:rPr>
              <a:t>C uses what is called </a:t>
            </a:r>
            <a:r>
              <a:rPr lang="en-US" sz="2400" b="1" dirty="0">
                <a:solidFill>
                  <a:srgbClr val="C00000"/>
                </a:solidFill>
              </a:rPr>
              <a:t>short circu</a:t>
            </a:r>
            <a:r>
              <a:rPr lang="en-US" sz="2400" dirty="0">
                <a:solidFill>
                  <a:srgbClr val="C00000"/>
                </a:solidFill>
              </a:rPr>
              <a:t>it </a:t>
            </a:r>
            <a:r>
              <a:rPr lang="en-US" sz="2400" dirty="0">
                <a:solidFill>
                  <a:schemeClr val="tx2"/>
                </a:solidFill>
              </a:rPr>
              <a:t>or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minimal</a:t>
            </a:r>
            <a:r>
              <a:rPr lang="en-US" sz="2400" dirty="0">
                <a:solidFill>
                  <a:srgbClr val="C00000"/>
                </a:solidFill>
              </a:rPr>
              <a:t> evaluation</a:t>
            </a:r>
          </a:p>
          <a:p>
            <a:endParaRPr lang="en-US" sz="3600" dirty="0">
              <a:solidFill>
                <a:schemeClr val="tx2"/>
              </a:solidFill>
            </a:endParaRPr>
          </a:p>
          <a:p>
            <a:r>
              <a:rPr lang="en-US" sz="2400" b="1" dirty="0">
                <a:solidFill>
                  <a:schemeClr val="tx2"/>
                </a:solidFill>
              </a:rPr>
              <a:t>Each</a:t>
            </a:r>
            <a:r>
              <a:rPr lang="en-US" sz="2400" dirty="0">
                <a:solidFill>
                  <a:srgbClr val="F37440"/>
                </a:solidFill>
              </a:rPr>
              <a:t> expression argument </a:t>
            </a:r>
            <a:r>
              <a:rPr lang="en-US" sz="2400" dirty="0">
                <a:solidFill>
                  <a:schemeClr val="tx2"/>
                </a:solidFill>
              </a:rPr>
              <a:t>is </a:t>
            </a:r>
            <a:r>
              <a:rPr lang="en-US" sz="2400" dirty="0">
                <a:solidFill>
                  <a:srgbClr val="2C895B"/>
                </a:solidFill>
              </a:rPr>
              <a:t>evaluated </a:t>
            </a:r>
            <a:r>
              <a:rPr lang="en-US" sz="2400" b="1" dirty="0">
                <a:solidFill>
                  <a:srgbClr val="2C895B"/>
                </a:solidFill>
              </a:rPr>
              <a:t>in sequence </a:t>
            </a:r>
            <a:r>
              <a:rPr lang="en-US" sz="2400" dirty="0">
                <a:solidFill>
                  <a:srgbClr val="2C895B"/>
                </a:solidFill>
              </a:rPr>
              <a:t>from </a:t>
            </a:r>
            <a:r>
              <a:rPr lang="en-US" sz="2400" dirty="0">
                <a:solidFill>
                  <a:schemeClr val="accent1"/>
                </a:solidFill>
              </a:rPr>
              <a:t>left to right </a:t>
            </a:r>
            <a:r>
              <a:rPr lang="en-US" sz="2400" dirty="0">
                <a:solidFill>
                  <a:schemeClr val="tx2"/>
                </a:solidFill>
              </a:rPr>
              <a:t>including any </a:t>
            </a:r>
            <a:r>
              <a:rPr lang="en-US" sz="2400" dirty="0">
                <a:solidFill>
                  <a:srgbClr val="FF0000"/>
                </a:solidFill>
              </a:rPr>
              <a:t>side effects  </a:t>
            </a:r>
            <a:r>
              <a:rPr lang="en-US" sz="2400" dirty="0">
                <a:solidFill>
                  <a:schemeClr val="tx2"/>
                </a:solidFill>
              </a:rPr>
              <a:t>(modified using parenthesis), </a:t>
            </a:r>
            <a:r>
              <a:rPr lang="en-US" sz="2400" b="1" dirty="0">
                <a:solidFill>
                  <a:srgbClr val="0070C0"/>
                </a:solidFill>
              </a:rPr>
              <a:t>before</a:t>
            </a:r>
            <a:r>
              <a:rPr lang="en-US" sz="2400" dirty="0">
                <a:solidFill>
                  <a:schemeClr val="tx2"/>
                </a:solidFill>
              </a:rPr>
              <a:t> (optionally) </a:t>
            </a:r>
            <a:r>
              <a:rPr lang="en-US" sz="2400" dirty="0">
                <a:solidFill>
                  <a:srgbClr val="2C895B"/>
                </a:solidFill>
              </a:rPr>
              <a:t>evaluating the next expression argument</a:t>
            </a:r>
          </a:p>
          <a:p>
            <a:r>
              <a:rPr lang="en-US" sz="2400" dirty="0">
                <a:solidFill>
                  <a:schemeClr val="tx2"/>
                </a:solidFill>
              </a:rPr>
              <a:t>If after </a:t>
            </a:r>
            <a:r>
              <a:rPr lang="en-US" sz="2400" dirty="0">
                <a:solidFill>
                  <a:srgbClr val="2C895B"/>
                </a:solidFill>
              </a:rPr>
              <a:t>evaluating an argument</a:t>
            </a:r>
            <a:r>
              <a:rPr lang="en-US" sz="2400" dirty="0">
                <a:solidFill>
                  <a:schemeClr val="tx2"/>
                </a:solidFill>
              </a:rPr>
              <a:t>, the </a:t>
            </a:r>
            <a:r>
              <a:rPr lang="en-US" sz="2400" dirty="0">
                <a:solidFill>
                  <a:srgbClr val="F37440"/>
                </a:solidFill>
              </a:rPr>
              <a:t>value of the entire expression can be determined</a:t>
            </a:r>
            <a:r>
              <a:rPr lang="en-US" sz="2400" dirty="0">
                <a:solidFill>
                  <a:schemeClr val="tx2"/>
                </a:solidFill>
              </a:rPr>
              <a:t>, then the </a:t>
            </a:r>
            <a:r>
              <a:rPr lang="en-US" sz="2400" dirty="0">
                <a:solidFill>
                  <a:srgbClr val="C00000"/>
                </a:solidFill>
              </a:rPr>
              <a:t>remaining arguments are NOT evaluated </a:t>
            </a:r>
            <a:r>
              <a:rPr lang="en-US" sz="2400" i="1" dirty="0">
                <a:solidFill>
                  <a:srgbClr val="7030A0"/>
                </a:solidFill>
              </a:rPr>
              <a:t>(for performance)  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492880"/>
          </a:xfrm>
        </p:spPr>
        <p:txBody>
          <a:bodyPr/>
          <a:lstStyle/>
          <a:p>
            <a:r>
              <a:rPr lang="en-US" dirty="0"/>
              <a:t>Review – Short Circuit or Minimal Evaluation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DD4079-75CF-4440-8916-EEF44A2D81F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E587D27-3E83-5DDE-73F4-C57E45F7DC07}"/>
              </a:ext>
            </a:extLst>
          </p:cNvPr>
          <p:cNvSpPr/>
          <p:nvPr/>
        </p:nvSpPr>
        <p:spPr bwMode="auto">
          <a:xfrm>
            <a:off x="729952" y="1593091"/>
            <a:ext cx="10443989" cy="44338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5) </a:t>
            </a:r>
            <a:r>
              <a:rPr lang="en-US" sz="22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||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2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3))  </a:t>
            </a:r>
            <a:r>
              <a:rPr lang="en-US" sz="2200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2200" b="1" i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x == 5</a:t>
            </a:r>
            <a:r>
              <a:rPr lang="en-US" sz="2200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then </a:t>
            </a:r>
            <a:r>
              <a:rPr lang="en-US" sz="2200" b="1" i="1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 &gt; 3 is not evaluated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7FE557A-8E58-06D1-6FB0-21E6E4609B72}"/>
              </a:ext>
            </a:extLst>
          </p:cNvPr>
          <p:cNvSpPr/>
          <p:nvPr/>
        </p:nvSpPr>
        <p:spPr bwMode="auto">
          <a:xfrm>
            <a:off x="985411" y="4988357"/>
            <a:ext cx="10188530" cy="79176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 != 0)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&amp;&amp; </a:t>
            </a:r>
            <a:r>
              <a:rPr lang="en-US" sz="2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  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if a is 0, </a:t>
            </a:r>
            <a:r>
              <a:rPr lang="en-US" sz="2200" i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2200" i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(b)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not called </a:t>
            </a:r>
          </a:p>
          <a:p>
            <a:pPr fontAlgn="base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    // do something</a:t>
            </a:r>
          </a:p>
        </p:txBody>
      </p:sp>
      <p:sp>
        <p:nvSpPr>
          <p:cNvPr id="3" name="Up Arrow 2">
            <a:extLst>
              <a:ext uri="{FF2B5EF4-FFF2-40B4-BE49-F238E27FC236}">
                <a16:creationId xmlns:a16="http://schemas.microsoft.com/office/drawing/2014/main" id="{25FEDB70-D422-3128-A2E5-DC1954F31E68}"/>
              </a:ext>
            </a:extLst>
          </p:cNvPr>
          <p:cNvSpPr/>
          <p:nvPr/>
        </p:nvSpPr>
        <p:spPr>
          <a:xfrm>
            <a:off x="1916935" y="2089991"/>
            <a:ext cx="322530" cy="3177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Up Arrow 10">
            <a:extLst>
              <a:ext uri="{FF2B5EF4-FFF2-40B4-BE49-F238E27FC236}">
                <a16:creationId xmlns:a16="http://schemas.microsoft.com/office/drawing/2014/main" id="{9DC275CC-3EC2-326B-CEAB-1FC68DF3DC03}"/>
              </a:ext>
            </a:extLst>
          </p:cNvPr>
          <p:cNvSpPr/>
          <p:nvPr/>
        </p:nvSpPr>
        <p:spPr>
          <a:xfrm>
            <a:off x="3646085" y="2059116"/>
            <a:ext cx="322530" cy="3177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0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uiExpand="1" build="p" animBg="1"/>
      <p:bldP spid="18" grpId="0"/>
      <p:bldP spid="7" grpId="0" animBg="1"/>
      <p:bldP spid="8" grpId="0" animBg="1"/>
      <p:bldP spid="3" grpId="0" animBg="1"/>
      <p:bldP spid="1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85" y="243362"/>
            <a:ext cx="10515600" cy="304487"/>
          </a:xfrm>
        </p:spPr>
        <p:txBody>
          <a:bodyPr/>
          <a:lstStyle/>
          <a:p>
            <a:r>
              <a:rPr lang="en-US" dirty="0"/>
              <a:t>Program Flow – If statements &amp;&amp; compound tests - 1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567101" y="2780367"/>
            <a:ext cx="4674088" cy="183689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5) </a:t>
            </a:r>
            <a:r>
              <a:rPr lang="en-US" sz="22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&amp;&amp;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2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3))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r5;  // true block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r4 = r3;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F084C1A-CD2E-854D-9C38-8538D648E1A9}"/>
              </a:ext>
            </a:extLst>
          </p:cNvPr>
          <p:cNvSpPr/>
          <p:nvPr/>
        </p:nvSpPr>
        <p:spPr bwMode="auto">
          <a:xfrm>
            <a:off x="6470335" y="1916305"/>
            <a:ext cx="4920885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3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r2, r5 // true block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  <a:endParaRPr lang="en-US" sz="22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   mov r4, r3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09B854F-4A6E-884E-BAEA-333D01228853}"/>
              </a:ext>
            </a:extLst>
          </p:cNvPr>
          <p:cNvGrpSpPr/>
          <p:nvPr/>
        </p:nvGrpSpPr>
        <p:grpSpPr>
          <a:xfrm>
            <a:off x="8956010" y="1149151"/>
            <a:ext cx="2379549" cy="1631216"/>
            <a:chOff x="3332193" y="-520471"/>
            <a:chExt cx="2379549" cy="16312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C306A5-33D9-CF4D-80B5-52FAB17A17FE}"/>
                </a:ext>
              </a:extLst>
            </p:cNvPr>
            <p:cNvSpPr txBox="1"/>
            <p:nvPr/>
          </p:nvSpPr>
          <p:spPr>
            <a:xfrm>
              <a:off x="3852194" y="-520471"/>
              <a:ext cx="1859548" cy="163121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>
                  <a:solidFill>
                    <a:schemeClr val="accent5"/>
                  </a:solidFill>
                </a:rPr>
                <a:t> short circuit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around</a:t>
              </a:r>
              <a:r>
                <a:rPr lang="en-US" sz="2000" dirty="0">
                  <a:solidFill>
                    <a:schemeClr val="accent5"/>
                  </a:solidFill>
                </a:rPr>
                <a:t> the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339957FC-5F2F-9248-947C-CC8AF849B8A9}"/>
                </a:ext>
              </a:extLst>
            </p:cNvPr>
            <p:cNvSpPr/>
            <p:nvPr/>
          </p:nvSpPr>
          <p:spPr>
            <a:xfrm>
              <a:off x="3332193" y="399731"/>
              <a:ext cx="498089" cy="626327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CDD4079-75CF-4440-8916-EEF44A2D81F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U-Turn Arrow 2">
            <a:extLst>
              <a:ext uri="{FF2B5EF4-FFF2-40B4-BE49-F238E27FC236}">
                <a16:creationId xmlns:a16="http://schemas.microsoft.com/office/drawing/2014/main" id="{8054B5C0-2D13-8DA3-6F68-16D2D1184A39}"/>
              </a:ext>
            </a:extLst>
          </p:cNvPr>
          <p:cNvSpPr/>
          <p:nvPr/>
        </p:nvSpPr>
        <p:spPr>
          <a:xfrm rot="5400000" flipV="1">
            <a:off x="5236104" y="3161095"/>
            <a:ext cx="2617460" cy="1199772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565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8F1D4E06-F7E5-A2D4-23D0-2E9D7345A089}"/>
              </a:ext>
            </a:extLst>
          </p:cNvPr>
          <p:cNvSpPr/>
          <p:nvPr/>
        </p:nvSpPr>
        <p:spPr>
          <a:xfrm rot="5400000" flipV="1">
            <a:off x="6019816" y="3727744"/>
            <a:ext cx="1430312" cy="975836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33537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86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/>
      <p:bldP spid="3" grpId="0" animBg="1"/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185" y="243362"/>
            <a:ext cx="10515600" cy="304487"/>
          </a:xfrm>
        </p:spPr>
        <p:txBody>
          <a:bodyPr/>
          <a:lstStyle/>
          <a:p>
            <a:r>
              <a:rPr lang="en-US" dirty="0"/>
              <a:t>Program Flow – If statements &amp;&amp; compound tests - 2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7375406-99E9-114F-A882-0D390FCA5E57}"/>
              </a:ext>
            </a:extLst>
          </p:cNvPr>
          <p:cNvSpPr/>
          <p:nvPr/>
        </p:nvSpPr>
        <p:spPr bwMode="auto">
          <a:xfrm>
            <a:off x="5692879" y="1713195"/>
            <a:ext cx="4748981" cy="484560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5  // test 1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3  // test 2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r2, r5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around 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r5, r2 // false block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mov r4, r3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BD00175-0C88-CA4E-B591-81B7CB591A6C}"/>
              </a:ext>
            </a:extLst>
          </p:cNvPr>
          <p:cNvGrpSpPr/>
          <p:nvPr/>
        </p:nvGrpSpPr>
        <p:grpSpPr>
          <a:xfrm>
            <a:off x="9225629" y="930154"/>
            <a:ext cx="2572797" cy="1339696"/>
            <a:chOff x="-108196" y="2752683"/>
            <a:chExt cx="2572797" cy="133969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A57B3A5-C216-4343-8622-3F978821FBC1}"/>
                </a:ext>
              </a:extLst>
            </p:cNvPr>
            <p:cNvSpPr txBox="1"/>
            <p:nvPr/>
          </p:nvSpPr>
          <p:spPr>
            <a:xfrm>
              <a:off x="365747" y="2752683"/>
              <a:ext cx="2098854" cy="132343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r0 == 5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/>
                <a:t> short circuit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to</a:t>
              </a:r>
              <a:r>
                <a:rPr lang="en-US" sz="2000" dirty="0">
                  <a:solidFill>
                    <a:schemeClr val="accent5"/>
                  </a:solidFill>
                </a:rPr>
                <a:t> the </a:t>
              </a:r>
              <a:r>
                <a:rPr lang="en-US" sz="2000" dirty="0">
                  <a:solidFill>
                    <a:srgbClr val="FF0000"/>
                  </a:solidFill>
                </a:rPr>
                <a:t>false block</a:t>
              </a:r>
            </a:p>
          </p:txBody>
        </p:sp>
        <p:sp>
          <p:nvSpPr>
            <p:cNvPr id="16" name="Right Brace 15">
              <a:extLst>
                <a:ext uri="{FF2B5EF4-FFF2-40B4-BE49-F238E27FC236}">
                  <a16:creationId xmlns:a16="http://schemas.microsoft.com/office/drawing/2014/main" id="{D70194B1-7F3C-B34A-8695-CDB98B963E82}"/>
                </a:ext>
              </a:extLst>
            </p:cNvPr>
            <p:cNvSpPr/>
            <p:nvPr/>
          </p:nvSpPr>
          <p:spPr>
            <a:xfrm>
              <a:off x="-108196" y="3599286"/>
              <a:ext cx="498089" cy="493093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03B6350-EB19-E141-BAF7-5EA865BDE86E}"/>
              </a:ext>
            </a:extLst>
          </p:cNvPr>
          <p:cNvSpPr/>
          <p:nvPr/>
        </p:nvSpPr>
        <p:spPr bwMode="auto">
          <a:xfrm>
            <a:off x="394976" y="2507487"/>
            <a:ext cx="4157448" cy="294536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5) 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&amp;&amp;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3))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r5;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around else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r5 = r2; False block */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r4 = r3;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CDD4079-75CF-4440-8916-EEF44A2D81F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E33BE85-9CC1-6983-2877-95DBEBCC6E93}"/>
              </a:ext>
            </a:extLst>
          </p:cNvPr>
          <p:cNvGrpSpPr/>
          <p:nvPr/>
        </p:nvGrpSpPr>
        <p:grpSpPr>
          <a:xfrm>
            <a:off x="9201483" y="2421044"/>
            <a:ext cx="2621089" cy="1015663"/>
            <a:chOff x="-273490" y="3034696"/>
            <a:chExt cx="2621089" cy="101566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D8FB7A3-2D81-D8B3-6C8A-680ECD7B9079}"/>
                </a:ext>
              </a:extLst>
            </p:cNvPr>
            <p:cNvSpPr txBox="1"/>
            <p:nvPr/>
          </p:nvSpPr>
          <p:spPr>
            <a:xfrm>
              <a:off x="248745" y="3034696"/>
              <a:ext cx="2098854" cy="101566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if r1 &gt; 3 false</a:t>
              </a:r>
            </a:p>
            <a:p>
              <a:r>
                <a:rPr lang="en-US" sz="2000" dirty="0">
                  <a:solidFill>
                    <a:srgbClr val="F37440"/>
                  </a:solidFill>
                </a:rPr>
                <a:t>then</a:t>
              </a:r>
              <a:r>
                <a:rPr lang="en-US" sz="2000" dirty="0"/>
                <a:t> branch </a:t>
              </a:r>
              <a:r>
                <a:rPr lang="en-US" sz="2000" b="1" i="1" dirty="0">
                  <a:solidFill>
                    <a:schemeClr val="accent5"/>
                  </a:solidFill>
                </a:rPr>
                <a:t>to</a:t>
              </a:r>
              <a:r>
                <a:rPr lang="en-US" sz="2000" dirty="0">
                  <a:solidFill>
                    <a:schemeClr val="accent5"/>
                  </a:solidFill>
                </a:rPr>
                <a:t> the </a:t>
              </a:r>
              <a:r>
                <a:rPr lang="en-US" sz="2000" dirty="0">
                  <a:solidFill>
                    <a:srgbClr val="FF0000"/>
                  </a:solidFill>
                </a:rPr>
                <a:t>false block</a:t>
              </a:r>
            </a:p>
          </p:txBody>
        </p:sp>
        <p:sp>
          <p:nvSpPr>
            <p:cNvPr id="31" name="Right Brace 30">
              <a:extLst>
                <a:ext uri="{FF2B5EF4-FFF2-40B4-BE49-F238E27FC236}">
                  <a16:creationId xmlns:a16="http://schemas.microsoft.com/office/drawing/2014/main" id="{C7002067-21E9-8C02-4C74-4AEBEEF38167}"/>
                </a:ext>
              </a:extLst>
            </p:cNvPr>
            <p:cNvSpPr/>
            <p:nvPr/>
          </p:nvSpPr>
          <p:spPr>
            <a:xfrm>
              <a:off x="-273490" y="3295980"/>
              <a:ext cx="498089" cy="493093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U-Turn Arrow 2">
            <a:extLst>
              <a:ext uri="{FF2B5EF4-FFF2-40B4-BE49-F238E27FC236}">
                <a16:creationId xmlns:a16="http://schemas.microsoft.com/office/drawing/2014/main" id="{E79AA5F1-8991-7342-8718-1BF02E15C9A1}"/>
              </a:ext>
            </a:extLst>
          </p:cNvPr>
          <p:cNvSpPr/>
          <p:nvPr/>
        </p:nvSpPr>
        <p:spPr>
          <a:xfrm rot="5400000" flipV="1">
            <a:off x="4298871" y="2995944"/>
            <a:ext cx="2689608" cy="1237420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718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81D02AB3-DE20-3FED-4C7E-05A256C55418}"/>
              </a:ext>
            </a:extLst>
          </p:cNvPr>
          <p:cNvSpPr/>
          <p:nvPr/>
        </p:nvSpPr>
        <p:spPr>
          <a:xfrm rot="5400000" flipV="1">
            <a:off x="4942897" y="3477239"/>
            <a:ext cx="1591772" cy="1047206"/>
          </a:xfrm>
          <a:prstGeom prst="uturnArrow">
            <a:avLst>
              <a:gd name="adj1" fmla="val 4865"/>
              <a:gd name="adj2" fmla="val 8019"/>
              <a:gd name="adj3" fmla="val 20789"/>
              <a:gd name="adj4" fmla="val 42454"/>
              <a:gd name="adj5" fmla="val 67441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U-Turn Arrow 4">
            <a:extLst>
              <a:ext uri="{FF2B5EF4-FFF2-40B4-BE49-F238E27FC236}">
                <a16:creationId xmlns:a16="http://schemas.microsoft.com/office/drawing/2014/main" id="{90D3D4C9-DDD3-A4D6-71F3-D514707320EF}"/>
              </a:ext>
            </a:extLst>
          </p:cNvPr>
          <p:cNvSpPr/>
          <p:nvPr/>
        </p:nvSpPr>
        <p:spPr>
          <a:xfrm rot="5400000">
            <a:off x="8141226" y="4031628"/>
            <a:ext cx="1710252" cy="2403066"/>
          </a:xfrm>
          <a:prstGeom prst="uturnArrow">
            <a:avLst>
              <a:gd name="adj1" fmla="val 3724"/>
              <a:gd name="adj2" fmla="val 4377"/>
              <a:gd name="adj3" fmla="val 6833"/>
              <a:gd name="adj4" fmla="val 42454"/>
              <a:gd name="adj5" fmla="val 100000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B55AC1-6F9D-C4D0-591F-D6AE84D446AE}"/>
              </a:ext>
            </a:extLst>
          </p:cNvPr>
          <p:cNvSpPr txBox="1"/>
          <p:nvPr/>
        </p:nvSpPr>
        <p:spPr>
          <a:xfrm>
            <a:off x="1395042" y="2085184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test1                     test2</a:t>
            </a:r>
          </a:p>
        </p:txBody>
      </p:sp>
    </p:spTree>
    <p:extLst>
      <p:ext uri="{BB962C8B-B14F-4D97-AF65-F5344CB8AC3E}">
        <p14:creationId xmlns:p14="http://schemas.microsoft.com/office/powerpoint/2010/main" val="3525405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8" grpId="0"/>
      <p:bldP spid="3" grpId="0" animBg="1"/>
      <p:bldP spid="4" grpId="0" animBg="1"/>
      <p:bldP spid="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40" y="119380"/>
            <a:ext cx="11266338" cy="407296"/>
          </a:xfrm>
        </p:spPr>
        <p:txBody>
          <a:bodyPr/>
          <a:lstStyle/>
          <a:p>
            <a:r>
              <a:rPr lang="en-US" dirty="0"/>
              <a:t>Program Flow – If statements || compound tests - 1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813499" y="2719202"/>
            <a:ext cx="4307141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5)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||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3))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r5;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r4 = r3;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F084C1A-CD2E-854D-9C38-8538D648E1A9}"/>
              </a:ext>
            </a:extLst>
          </p:cNvPr>
          <p:cNvSpPr/>
          <p:nvPr/>
        </p:nvSpPr>
        <p:spPr bwMode="auto">
          <a:xfrm>
            <a:off x="6096153" y="1755030"/>
            <a:ext cx="4529708" cy="421219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3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fall through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r2, r5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true block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mov r4, r3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D4E246E-DF41-3A43-801B-ABCDC2DBC3D8}"/>
              </a:ext>
            </a:extLst>
          </p:cNvPr>
          <p:cNvGrpSpPr/>
          <p:nvPr/>
        </p:nvGrpSpPr>
        <p:grpSpPr>
          <a:xfrm>
            <a:off x="8627978" y="1873899"/>
            <a:ext cx="2888878" cy="707886"/>
            <a:chOff x="3912462" y="3442183"/>
            <a:chExt cx="2888878" cy="70788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F99CA85-48DD-ED4A-897E-A57C60E6AA3D}"/>
                </a:ext>
              </a:extLst>
            </p:cNvPr>
            <p:cNvSpPr txBox="1"/>
            <p:nvPr/>
          </p:nvSpPr>
          <p:spPr>
            <a:xfrm>
              <a:off x="4342913" y="3442183"/>
              <a:ext cx="2458427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If </a:t>
              </a:r>
              <a:r>
                <a:rPr lang="en-US" sz="2000" dirty="0">
                  <a:solidFill>
                    <a:srgbClr val="C00000"/>
                  </a:solidFill>
                </a:rPr>
                <a:t>r0 == 5 true, </a:t>
              </a:r>
              <a:r>
                <a:rPr lang="en-US" sz="2000" dirty="0">
                  <a:solidFill>
                    <a:schemeClr val="tx2"/>
                  </a:solidFill>
                </a:rPr>
                <a:t>then </a:t>
              </a:r>
              <a:r>
                <a:rPr lang="en-US" sz="2000" dirty="0">
                  <a:solidFill>
                    <a:srgbClr val="0070C0"/>
                  </a:solidFill>
                </a:rPr>
                <a:t>branch </a:t>
              </a:r>
              <a:r>
                <a:rPr lang="en-US" sz="2000" b="1" i="1" dirty="0">
                  <a:solidFill>
                    <a:srgbClr val="0070C0"/>
                  </a:solidFill>
                </a:rPr>
                <a:t>to</a:t>
              </a:r>
              <a:r>
                <a:rPr lang="en-US" sz="2000" dirty="0">
                  <a:solidFill>
                    <a:srgbClr val="0070C0"/>
                  </a:solidFill>
                </a:rPr>
                <a:t> </a:t>
              </a:r>
              <a:r>
                <a:rPr lang="en-US" sz="2000" dirty="0">
                  <a:solidFill>
                    <a:srgbClr val="2C895B"/>
                  </a:solidFill>
                </a:rPr>
                <a:t>true block </a:t>
              </a:r>
            </a:p>
          </p:txBody>
        </p:sp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5ED0262B-879D-9E4F-B37D-750FB8090D0A}"/>
                </a:ext>
              </a:extLst>
            </p:cNvPr>
            <p:cNvSpPr/>
            <p:nvPr/>
          </p:nvSpPr>
          <p:spPr>
            <a:xfrm>
              <a:off x="3912462" y="3509518"/>
              <a:ext cx="425669" cy="563251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5BDF08D-F80E-244B-8283-2B648D38B56A}"/>
              </a:ext>
            </a:extLst>
          </p:cNvPr>
          <p:cNvGrpSpPr/>
          <p:nvPr/>
        </p:nvGrpSpPr>
        <p:grpSpPr>
          <a:xfrm>
            <a:off x="8720244" y="2690689"/>
            <a:ext cx="2658257" cy="1015663"/>
            <a:chOff x="3912462" y="3393230"/>
            <a:chExt cx="2658257" cy="101566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D1C883-879D-E24E-8936-7D2D2F0314C5}"/>
                </a:ext>
              </a:extLst>
            </p:cNvPr>
            <p:cNvSpPr txBox="1"/>
            <p:nvPr/>
          </p:nvSpPr>
          <p:spPr>
            <a:xfrm>
              <a:off x="4338131" y="3393230"/>
              <a:ext cx="2232588" cy="101566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if </a:t>
              </a:r>
              <a:r>
                <a:rPr lang="en-US" sz="2000" dirty="0">
                  <a:solidFill>
                    <a:srgbClr val="C00000"/>
                  </a:solidFill>
                </a:rPr>
                <a:t>r1 &gt; 3 false </a:t>
              </a:r>
              <a:r>
                <a:rPr lang="en-US" sz="2000" dirty="0">
                  <a:solidFill>
                    <a:schemeClr val="tx2"/>
                  </a:solidFill>
                </a:rPr>
                <a:t>then</a:t>
              </a:r>
              <a:r>
                <a:rPr lang="en-US" sz="2000" dirty="0">
                  <a:solidFill>
                    <a:srgbClr val="C00000"/>
                  </a:solidFill>
                </a:rPr>
                <a:t> </a:t>
              </a:r>
              <a:r>
                <a:rPr lang="en-US" sz="2000" dirty="0">
                  <a:solidFill>
                    <a:srgbClr val="0070C0"/>
                  </a:solidFill>
                </a:rPr>
                <a:t>branch </a:t>
              </a:r>
              <a:r>
                <a:rPr lang="en-US" sz="2000" b="1" i="1" dirty="0">
                  <a:solidFill>
                    <a:srgbClr val="0070C0"/>
                  </a:solidFill>
                </a:rPr>
                <a:t>around</a:t>
              </a:r>
              <a:r>
                <a:rPr lang="en-US" sz="2000" dirty="0">
                  <a:solidFill>
                    <a:srgbClr val="0070C0"/>
                  </a:solidFill>
                </a:rPr>
                <a:t> </a:t>
              </a:r>
              <a:r>
                <a:rPr lang="en-US" sz="2000" dirty="0">
                  <a:solidFill>
                    <a:srgbClr val="2C895B"/>
                  </a:solidFill>
                </a:rPr>
                <a:t>true block</a:t>
              </a:r>
            </a:p>
          </p:txBody>
        </p:sp>
        <p:sp>
          <p:nvSpPr>
            <p:cNvPr id="20" name="Right Brace 19">
              <a:extLst>
                <a:ext uri="{FF2B5EF4-FFF2-40B4-BE49-F238E27FC236}">
                  <a16:creationId xmlns:a16="http://schemas.microsoft.com/office/drawing/2014/main" id="{67F40A35-305C-9E4B-BD0A-736B06E4AEE8}"/>
                </a:ext>
              </a:extLst>
            </p:cNvPr>
            <p:cNvSpPr/>
            <p:nvPr/>
          </p:nvSpPr>
          <p:spPr>
            <a:xfrm>
              <a:off x="3912462" y="3509518"/>
              <a:ext cx="425669" cy="563251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A25E002-8421-AD4E-AB22-5D715E2BD17A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U-Turn Arrow 2">
            <a:extLst>
              <a:ext uri="{FF2B5EF4-FFF2-40B4-BE49-F238E27FC236}">
                <a16:creationId xmlns:a16="http://schemas.microsoft.com/office/drawing/2014/main" id="{850A3BA5-4379-4BBC-D790-6EE569D20651}"/>
              </a:ext>
            </a:extLst>
          </p:cNvPr>
          <p:cNvSpPr/>
          <p:nvPr/>
        </p:nvSpPr>
        <p:spPr>
          <a:xfrm rot="5400000" flipV="1">
            <a:off x="4985882" y="3706632"/>
            <a:ext cx="2213456" cy="1230334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718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05417789-1955-AB79-B11E-F18D1ABB377C}"/>
              </a:ext>
            </a:extLst>
          </p:cNvPr>
          <p:cNvSpPr/>
          <p:nvPr/>
        </p:nvSpPr>
        <p:spPr>
          <a:xfrm rot="5400000" flipV="1">
            <a:off x="5227013" y="2742825"/>
            <a:ext cx="1914322" cy="1047206"/>
          </a:xfrm>
          <a:prstGeom prst="uturnArrow">
            <a:avLst>
              <a:gd name="adj1" fmla="val 4865"/>
              <a:gd name="adj2" fmla="val 8019"/>
              <a:gd name="adj3" fmla="val 20789"/>
              <a:gd name="adj4" fmla="val 42454"/>
              <a:gd name="adj5" fmla="val 67441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71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2" grpId="0"/>
      <p:bldP spid="3" grpId="0" animBg="1"/>
      <p:bldP spid="4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440" y="119380"/>
            <a:ext cx="11266338" cy="407296"/>
          </a:xfrm>
        </p:spPr>
        <p:txBody>
          <a:bodyPr/>
          <a:lstStyle/>
          <a:p>
            <a:r>
              <a:rPr lang="en-US" dirty="0"/>
              <a:t>Program Flow – If statements || compound tests - 2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7375406-99E9-114F-A882-0D390FCA5E57}"/>
              </a:ext>
            </a:extLst>
          </p:cNvPr>
          <p:cNvSpPr/>
          <p:nvPr/>
        </p:nvSpPr>
        <p:spPr bwMode="auto">
          <a:xfrm>
            <a:off x="6043597" y="881104"/>
            <a:ext cx="4566727" cy="574125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3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fall through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Lthen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r2, r5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branch around else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b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Lelse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r5, r2 // false block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fall through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 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55403CA-3097-2043-83CC-1FE1B2AB71D2}"/>
              </a:ext>
            </a:extLst>
          </p:cNvPr>
          <p:cNvSpPr/>
          <p:nvPr/>
        </p:nvSpPr>
        <p:spPr bwMode="auto">
          <a:xfrm>
            <a:off x="441107" y="2143988"/>
            <a:ext cx="4266605" cy="23119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5)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||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3))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r2 = r5; // true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branch around else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r5 = r2; // false block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fall through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25E002-8421-AD4E-AB22-5D715E2BD17A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9A5829C-FB84-35B8-F0C2-AB2F1A4A6E92}"/>
              </a:ext>
            </a:extLst>
          </p:cNvPr>
          <p:cNvGrpSpPr/>
          <p:nvPr/>
        </p:nvGrpSpPr>
        <p:grpSpPr>
          <a:xfrm>
            <a:off x="8637860" y="986614"/>
            <a:ext cx="3308349" cy="707886"/>
            <a:chOff x="3912462" y="3442183"/>
            <a:chExt cx="3308349" cy="7078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FCD632A-A8A7-7EF7-F587-9974B0BB547B}"/>
                </a:ext>
              </a:extLst>
            </p:cNvPr>
            <p:cNvSpPr txBox="1"/>
            <p:nvPr/>
          </p:nvSpPr>
          <p:spPr>
            <a:xfrm>
              <a:off x="4342913" y="3442183"/>
              <a:ext cx="2877898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If </a:t>
              </a:r>
              <a:r>
                <a:rPr lang="en-US" sz="2000" dirty="0">
                  <a:solidFill>
                    <a:srgbClr val="C00000"/>
                  </a:solidFill>
                </a:rPr>
                <a:t>r0 == 5 true, </a:t>
              </a:r>
              <a:r>
                <a:rPr lang="en-US" sz="2000" dirty="0">
                  <a:solidFill>
                    <a:schemeClr val="tx2"/>
                  </a:solidFill>
                </a:rPr>
                <a:t>then </a:t>
              </a:r>
              <a:r>
                <a:rPr lang="en-US" sz="2000" dirty="0">
                  <a:solidFill>
                    <a:srgbClr val="0070C0"/>
                  </a:solidFill>
                </a:rPr>
                <a:t>branch </a:t>
              </a:r>
              <a:r>
                <a:rPr lang="en-US" sz="2000" b="1" i="1" dirty="0">
                  <a:solidFill>
                    <a:srgbClr val="0070C0"/>
                  </a:solidFill>
                </a:rPr>
                <a:t>to</a:t>
              </a:r>
              <a:r>
                <a:rPr lang="en-US" sz="2000" dirty="0">
                  <a:solidFill>
                    <a:srgbClr val="0070C0"/>
                  </a:solidFill>
                </a:rPr>
                <a:t> the </a:t>
              </a:r>
              <a:r>
                <a:rPr lang="en-US" sz="2000" dirty="0">
                  <a:solidFill>
                    <a:srgbClr val="2C895B"/>
                  </a:solidFill>
                </a:rPr>
                <a:t>true block </a:t>
              </a:r>
            </a:p>
          </p:txBody>
        </p:sp>
        <p:sp>
          <p:nvSpPr>
            <p:cNvPr id="26" name="Right Brace 25">
              <a:extLst>
                <a:ext uri="{FF2B5EF4-FFF2-40B4-BE49-F238E27FC236}">
                  <a16:creationId xmlns:a16="http://schemas.microsoft.com/office/drawing/2014/main" id="{E8697343-606E-7E7E-975F-17D0F502C4DC}"/>
                </a:ext>
              </a:extLst>
            </p:cNvPr>
            <p:cNvSpPr/>
            <p:nvPr/>
          </p:nvSpPr>
          <p:spPr>
            <a:xfrm>
              <a:off x="3912462" y="3509518"/>
              <a:ext cx="425669" cy="563251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A7CAB11-E318-79F9-C20D-0F9C1EAF47FE}"/>
              </a:ext>
            </a:extLst>
          </p:cNvPr>
          <p:cNvGrpSpPr/>
          <p:nvPr/>
        </p:nvGrpSpPr>
        <p:grpSpPr>
          <a:xfrm>
            <a:off x="8637860" y="1790045"/>
            <a:ext cx="3134063" cy="738987"/>
            <a:chOff x="3912462" y="3333782"/>
            <a:chExt cx="3134063" cy="73898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2B71460-0573-3428-0E5A-483DC3EC1964}"/>
                </a:ext>
              </a:extLst>
            </p:cNvPr>
            <p:cNvSpPr txBox="1"/>
            <p:nvPr/>
          </p:nvSpPr>
          <p:spPr>
            <a:xfrm>
              <a:off x="4374900" y="3333782"/>
              <a:ext cx="2671625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if </a:t>
              </a:r>
              <a:r>
                <a:rPr lang="en-US" sz="2000" dirty="0">
                  <a:solidFill>
                    <a:srgbClr val="C00000"/>
                  </a:solidFill>
                </a:rPr>
                <a:t>r1 &gt; 3 false </a:t>
              </a:r>
              <a:r>
                <a:rPr lang="en-US" sz="2000" dirty="0">
                  <a:solidFill>
                    <a:schemeClr val="tx2"/>
                  </a:solidFill>
                </a:rPr>
                <a:t>then</a:t>
              </a:r>
              <a:r>
                <a:rPr lang="en-US" sz="2000" dirty="0">
                  <a:solidFill>
                    <a:srgbClr val="C00000"/>
                  </a:solidFill>
                </a:rPr>
                <a:t> </a:t>
              </a:r>
              <a:r>
                <a:rPr lang="en-US" sz="2000" dirty="0">
                  <a:solidFill>
                    <a:srgbClr val="0070C0"/>
                  </a:solidFill>
                </a:rPr>
                <a:t>branch </a:t>
              </a:r>
              <a:r>
                <a:rPr lang="en-US" sz="2000" b="1" i="1" dirty="0">
                  <a:solidFill>
                    <a:srgbClr val="0070C0"/>
                  </a:solidFill>
                </a:rPr>
                <a:t>to</a:t>
              </a:r>
              <a:r>
                <a:rPr lang="en-US" sz="2000" dirty="0">
                  <a:solidFill>
                    <a:srgbClr val="0070C0"/>
                  </a:solidFill>
                </a:rPr>
                <a:t> </a:t>
              </a:r>
              <a:r>
                <a:rPr lang="en-US" sz="2000" dirty="0">
                  <a:solidFill>
                    <a:srgbClr val="C00000"/>
                  </a:solidFill>
                </a:rPr>
                <a:t>false block</a:t>
              </a:r>
            </a:p>
          </p:txBody>
        </p:sp>
        <p:sp>
          <p:nvSpPr>
            <p:cNvPr id="29" name="Right Brace 28">
              <a:extLst>
                <a:ext uri="{FF2B5EF4-FFF2-40B4-BE49-F238E27FC236}">
                  <a16:creationId xmlns:a16="http://schemas.microsoft.com/office/drawing/2014/main" id="{0960DC15-7DED-06DA-2BC3-A0A687A15E79}"/>
                </a:ext>
              </a:extLst>
            </p:cNvPr>
            <p:cNvSpPr/>
            <p:nvPr/>
          </p:nvSpPr>
          <p:spPr>
            <a:xfrm>
              <a:off x="3912462" y="3509518"/>
              <a:ext cx="425669" cy="563251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U-Turn Arrow 2">
            <a:extLst>
              <a:ext uri="{FF2B5EF4-FFF2-40B4-BE49-F238E27FC236}">
                <a16:creationId xmlns:a16="http://schemas.microsoft.com/office/drawing/2014/main" id="{A767F4D6-3EF9-F21D-F934-4D6D0630B0F2}"/>
              </a:ext>
            </a:extLst>
          </p:cNvPr>
          <p:cNvSpPr/>
          <p:nvPr/>
        </p:nvSpPr>
        <p:spPr>
          <a:xfrm rot="5400000" flipV="1">
            <a:off x="4800473" y="2911406"/>
            <a:ext cx="2486250" cy="1413677"/>
          </a:xfrm>
          <a:prstGeom prst="uturnArrow">
            <a:avLst>
              <a:gd name="adj1" fmla="val 3769"/>
              <a:gd name="adj2" fmla="val 6539"/>
              <a:gd name="adj3" fmla="val 20789"/>
              <a:gd name="adj4" fmla="val 42454"/>
              <a:gd name="adj5" fmla="val 7182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3587977D-50F2-F6AD-A24F-EFDE1F1E3228}"/>
              </a:ext>
            </a:extLst>
          </p:cNvPr>
          <p:cNvSpPr/>
          <p:nvPr/>
        </p:nvSpPr>
        <p:spPr>
          <a:xfrm rot="5400000" flipV="1">
            <a:off x="5041647" y="1903447"/>
            <a:ext cx="2003900" cy="1047206"/>
          </a:xfrm>
          <a:prstGeom prst="uturnArrow">
            <a:avLst>
              <a:gd name="adj1" fmla="val 4865"/>
              <a:gd name="adj2" fmla="val 8019"/>
              <a:gd name="adj3" fmla="val 20789"/>
              <a:gd name="adj4" fmla="val 42454"/>
              <a:gd name="adj5" fmla="val 67441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U-Turn Arrow 5">
            <a:extLst>
              <a:ext uri="{FF2B5EF4-FFF2-40B4-BE49-F238E27FC236}">
                <a16:creationId xmlns:a16="http://schemas.microsoft.com/office/drawing/2014/main" id="{60D71879-9C38-DE5A-B282-F5272AF5FD61}"/>
              </a:ext>
            </a:extLst>
          </p:cNvPr>
          <p:cNvSpPr/>
          <p:nvPr/>
        </p:nvSpPr>
        <p:spPr>
          <a:xfrm rot="5400000" flipV="1">
            <a:off x="4982665" y="4726061"/>
            <a:ext cx="1900036" cy="1413677"/>
          </a:xfrm>
          <a:prstGeom prst="uturnArrow">
            <a:avLst>
              <a:gd name="adj1" fmla="val 3724"/>
              <a:gd name="adj2" fmla="val 4986"/>
              <a:gd name="adj3" fmla="val 18407"/>
              <a:gd name="adj4" fmla="val 42454"/>
              <a:gd name="adj5" fmla="val 82026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830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/>
      <p:bldP spid="3" grpId="0" animBg="1"/>
      <p:bldP spid="4" grpId="0" animBg="1"/>
      <p:bldP spid="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057D17-F0EE-3F4B-B8AE-50E7B158F47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26711" y="550745"/>
            <a:ext cx="11701067" cy="575426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>
                <a:solidFill>
                  <a:srgbClr val="0070C0"/>
                </a:solidFill>
              </a:rPr>
              <a:t>loop guard: </a:t>
            </a:r>
            <a:r>
              <a:rPr lang="en-US" sz="2400" dirty="0"/>
              <a:t>code that must evaluate to true before the next iteration of the loop</a:t>
            </a:r>
          </a:p>
          <a:p>
            <a:r>
              <a:rPr lang="en-US" sz="2400" dirty="0"/>
              <a:t>If the </a:t>
            </a:r>
            <a:r>
              <a:rPr lang="en-US" sz="2400" dirty="0">
                <a:solidFill>
                  <a:srgbClr val="0070C0"/>
                </a:solidFill>
              </a:rPr>
              <a:t>loop guard </a:t>
            </a:r>
            <a:r>
              <a:rPr lang="en-US" sz="2400" dirty="0">
                <a:solidFill>
                  <a:srgbClr val="2C895B"/>
                </a:solidFill>
              </a:rPr>
              <a:t>test(s) evaluate to true</a:t>
            </a:r>
            <a:r>
              <a:rPr lang="en-US" sz="2400" dirty="0"/>
              <a:t>, the </a:t>
            </a:r>
            <a:r>
              <a:rPr lang="en-US" sz="2400" i="1" dirty="0">
                <a:solidFill>
                  <a:srgbClr val="0070C0"/>
                </a:solidFill>
              </a:rPr>
              <a:t>body of the loop</a:t>
            </a:r>
            <a:r>
              <a:rPr lang="en-US" sz="2400" dirty="0">
                <a:solidFill>
                  <a:srgbClr val="0070C0"/>
                </a:solidFill>
              </a:rPr>
              <a:t> is executed again</a:t>
            </a:r>
          </a:p>
          <a:p>
            <a:r>
              <a:rPr lang="en-US" sz="2400" dirty="0">
                <a:solidFill>
                  <a:srgbClr val="F37440"/>
                </a:solidFill>
              </a:rPr>
              <a:t>pre-test loop guard </a:t>
            </a:r>
            <a:r>
              <a:rPr lang="en-US" sz="2400" dirty="0"/>
              <a:t>is at the </a:t>
            </a:r>
            <a:r>
              <a:rPr lang="en-US" sz="2400" dirty="0">
                <a:solidFill>
                  <a:srgbClr val="7030A0"/>
                </a:solidFill>
              </a:rPr>
              <a:t>top of the loop </a:t>
            </a:r>
          </a:p>
          <a:p>
            <a:pPr lvl="1"/>
            <a:r>
              <a:rPr lang="en-US" sz="2200" dirty="0"/>
              <a:t>If the </a:t>
            </a:r>
            <a:r>
              <a:rPr lang="en-US" sz="2200" dirty="0">
                <a:solidFill>
                  <a:srgbClr val="2C895B"/>
                </a:solidFill>
              </a:rPr>
              <a:t>test evaluates to true, </a:t>
            </a:r>
            <a:r>
              <a:rPr lang="en-US" sz="2200" dirty="0"/>
              <a:t>execution </a:t>
            </a:r>
            <a:r>
              <a:rPr lang="en-US" sz="2200" dirty="0">
                <a:solidFill>
                  <a:srgbClr val="0070C0"/>
                </a:solidFill>
              </a:rPr>
              <a:t>falls through </a:t>
            </a:r>
            <a:r>
              <a:rPr lang="en-US" sz="2200" dirty="0"/>
              <a:t>to the loop body</a:t>
            </a:r>
          </a:p>
          <a:p>
            <a:pPr lvl="1"/>
            <a:r>
              <a:rPr lang="en-US" sz="2200" dirty="0"/>
              <a:t>if the </a:t>
            </a:r>
            <a:r>
              <a:rPr lang="en-US" sz="2200" dirty="0">
                <a:solidFill>
                  <a:srgbClr val="C00000"/>
                </a:solidFill>
              </a:rPr>
              <a:t>test evaluates to false</a:t>
            </a:r>
            <a:r>
              <a:rPr lang="en-US" sz="2200" dirty="0"/>
              <a:t>, execution </a:t>
            </a:r>
            <a:r>
              <a:rPr lang="en-US" sz="2200" b="1" u="sng" dirty="0">
                <a:solidFill>
                  <a:srgbClr val="0070C0"/>
                </a:solidFill>
              </a:rPr>
              <a:t>branches</a:t>
            </a:r>
            <a:r>
              <a:rPr lang="en-US" sz="2200" dirty="0">
                <a:solidFill>
                  <a:srgbClr val="0070C0"/>
                </a:solidFill>
              </a:rPr>
              <a:t> around the loop body </a:t>
            </a:r>
          </a:p>
          <a:p>
            <a:pPr lvl="1"/>
            <a:endParaRPr lang="en-US" sz="4000" dirty="0">
              <a:solidFill>
                <a:srgbClr val="0070C0"/>
              </a:solidFill>
            </a:endParaRPr>
          </a:p>
          <a:p>
            <a:pPr lvl="1"/>
            <a:endParaRPr lang="en-US" sz="2200" dirty="0">
              <a:solidFill>
                <a:srgbClr val="0070C0"/>
              </a:solidFill>
            </a:endParaRPr>
          </a:p>
          <a:p>
            <a:pPr lvl="1"/>
            <a:endParaRPr lang="en-US" sz="2200" dirty="0">
              <a:solidFill>
                <a:srgbClr val="0070C0"/>
              </a:solidFill>
            </a:endParaRPr>
          </a:p>
          <a:p>
            <a:pPr marL="354012" lvl="1" indent="0">
              <a:buNone/>
            </a:pPr>
            <a:endParaRPr lang="en-US" sz="2400" dirty="0"/>
          </a:p>
          <a:p>
            <a:r>
              <a:rPr lang="en-US" sz="2400" dirty="0">
                <a:solidFill>
                  <a:srgbClr val="7030A0"/>
                </a:solidFill>
              </a:rPr>
              <a:t>post-test loop guard </a:t>
            </a:r>
            <a:r>
              <a:rPr lang="en-US" sz="2400" dirty="0"/>
              <a:t>is at the </a:t>
            </a:r>
            <a:r>
              <a:rPr lang="en-US" sz="2400" dirty="0">
                <a:solidFill>
                  <a:srgbClr val="7030A0"/>
                </a:solidFill>
              </a:rPr>
              <a:t>bottom of the loop</a:t>
            </a:r>
          </a:p>
          <a:p>
            <a:pPr lvl="1"/>
            <a:r>
              <a:rPr lang="en-US" sz="2200" dirty="0"/>
              <a:t>If the </a:t>
            </a:r>
            <a:r>
              <a:rPr lang="en-US" sz="2200" dirty="0">
                <a:solidFill>
                  <a:srgbClr val="2C895B"/>
                </a:solidFill>
              </a:rPr>
              <a:t>test evaluates to true, </a:t>
            </a:r>
            <a:r>
              <a:rPr lang="en-US" sz="2200" dirty="0"/>
              <a:t>execution </a:t>
            </a:r>
            <a:r>
              <a:rPr lang="en-US" sz="2200" b="1" u="sng" dirty="0">
                <a:solidFill>
                  <a:srgbClr val="0070C0"/>
                </a:solidFill>
              </a:rPr>
              <a:t>branches</a:t>
            </a:r>
            <a:r>
              <a:rPr lang="en-US" sz="2200" dirty="0">
                <a:solidFill>
                  <a:srgbClr val="0070C0"/>
                </a:solidFill>
              </a:rPr>
              <a:t> to the top of the loop</a:t>
            </a:r>
          </a:p>
          <a:p>
            <a:pPr lvl="1"/>
            <a:r>
              <a:rPr lang="en-US" sz="2200" dirty="0"/>
              <a:t>If the </a:t>
            </a:r>
            <a:r>
              <a:rPr lang="en-US" sz="2200" dirty="0">
                <a:solidFill>
                  <a:srgbClr val="C00000"/>
                </a:solidFill>
              </a:rPr>
              <a:t>test evaluates to false</a:t>
            </a:r>
            <a:r>
              <a:rPr lang="en-US" sz="2200" dirty="0"/>
              <a:t>, execution </a:t>
            </a:r>
            <a:r>
              <a:rPr lang="en-US" sz="2200" dirty="0">
                <a:solidFill>
                  <a:srgbClr val="0070C0"/>
                </a:solidFill>
              </a:rPr>
              <a:t>falls through </a:t>
            </a:r>
            <a:r>
              <a:rPr lang="en-US" sz="2200" dirty="0"/>
              <a:t>the instruction following the loop</a:t>
            </a:r>
          </a:p>
          <a:p>
            <a:pPr lvl="1"/>
            <a:endParaRPr lang="en-US" sz="2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515600" cy="474553"/>
          </a:xfrm>
        </p:spPr>
        <p:txBody>
          <a:bodyPr/>
          <a:lstStyle/>
          <a:p>
            <a:r>
              <a:rPr lang="en-US" dirty="0"/>
              <a:t>Program Flow – Pre-test and Post-test Loop Guards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481209E-8206-EA97-33B2-B001480B9329}"/>
              </a:ext>
            </a:extLst>
          </p:cNvPr>
          <p:cNvGrpSpPr/>
          <p:nvPr/>
        </p:nvGrpSpPr>
        <p:grpSpPr>
          <a:xfrm>
            <a:off x="496577" y="3210462"/>
            <a:ext cx="4943911" cy="1584646"/>
            <a:chOff x="923826" y="4945527"/>
            <a:chExt cx="4943911" cy="1584646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D050155E-FD54-A443-8A5C-99402148A9B6}"/>
                </a:ext>
              </a:extLst>
            </p:cNvPr>
            <p:cNvSpPr/>
            <p:nvPr/>
          </p:nvSpPr>
          <p:spPr bwMode="auto">
            <a:xfrm>
              <a:off x="3135167" y="4945527"/>
              <a:ext cx="2732570" cy="1488519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while (</a:t>
              </a:r>
              <a:r>
                <a:rPr lang="en-US" sz="2200" dirty="0" err="1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US" sz="2200" dirty="0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&lt; 10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) {</a:t>
              </a:r>
              <a:endPara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block */</a:t>
              </a:r>
              <a:endParaRPr lang="en-US" sz="2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++;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DBC93ED-4286-1519-4AED-BB7C1772C9F1}"/>
                </a:ext>
              </a:extLst>
            </p:cNvPr>
            <p:cNvGrpSpPr/>
            <p:nvPr/>
          </p:nvGrpSpPr>
          <p:grpSpPr>
            <a:xfrm>
              <a:off x="1159497" y="4974855"/>
              <a:ext cx="1975670" cy="707886"/>
              <a:chOff x="1534687" y="-718962"/>
              <a:chExt cx="1975670" cy="707886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F77EDF0-332E-177F-0F7A-A17A3D9E5D8F}"/>
                  </a:ext>
                </a:extLst>
              </p:cNvPr>
              <p:cNvSpPr txBox="1"/>
              <p:nvPr/>
            </p:nvSpPr>
            <p:spPr>
              <a:xfrm>
                <a:off x="1534687" y="-718962"/>
                <a:ext cx="1421224" cy="707886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pre-test </a:t>
                </a:r>
              </a:p>
              <a:p>
                <a:r>
                  <a:rPr lang="en-US" sz="2000" dirty="0">
                    <a:solidFill>
                      <a:schemeClr val="accent1"/>
                    </a:solidFill>
                  </a:rPr>
                  <a:t>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2" name="Up Arrow 21">
                <a:extLst>
                  <a:ext uri="{FF2B5EF4-FFF2-40B4-BE49-F238E27FC236}">
                    <a16:creationId xmlns:a16="http://schemas.microsoft.com/office/drawing/2014/main" id="{C30F6841-EE26-107E-2B42-EEB7BDCC75F8}"/>
                  </a:ext>
                </a:extLst>
              </p:cNvPr>
              <p:cNvSpPr/>
              <p:nvPr/>
            </p:nvSpPr>
            <p:spPr>
              <a:xfrm rot="5400000">
                <a:off x="3186576" y="-842688"/>
                <a:ext cx="115585" cy="531977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AF3BCCD8-ACF3-AB09-D27C-DADBAA93E405}"/>
                </a:ext>
              </a:extLst>
            </p:cNvPr>
            <p:cNvGrpSpPr/>
            <p:nvPr/>
          </p:nvGrpSpPr>
          <p:grpSpPr>
            <a:xfrm>
              <a:off x="923826" y="5822287"/>
              <a:ext cx="2950840" cy="707886"/>
              <a:chOff x="1289839" y="-718962"/>
              <a:chExt cx="2950840" cy="707886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29A446EF-3E9E-35AD-06E1-58EAE8F2FAE8}"/>
                  </a:ext>
                </a:extLst>
              </p:cNvPr>
              <p:cNvSpPr txBox="1"/>
              <p:nvPr/>
            </p:nvSpPr>
            <p:spPr>
              <a:xfrm>
                <a:off x="1289839" y="-718962"/>
                <a:ext cx="1666072" cy="707886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loop control variable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31" name="Up Arrow 30">
                <a:extLst>
                  <a:ext uri="{FF2B5EF4-FFF2-40B4-BE49-F238E27FC236}">
                    <a16:creationId xmlns:a16="http://schemas.microsoft.com/office/drawing/2014/main" id="{C7ED141A-F36F-B054-B606-ED70E22800A8}"/>
                  </a:ext>
                </a:extLst>
              </p:cNvPr>
              <p:cNvSpPr/>
              <p:nvPr/>
            </p:nvSpPr>
            <p:spPr>
              <a:xfrm rot="5400000">
                <a:off x="3547148" y="-1294223"/>
                <a:ext cx="115585" cy="1271476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5A1F4877-5620-67CE-2167-89001CBD36B4}"/>
              </a:ext>
            </a:extLst>
          </p:cNvPr>
          <p:cNvSpPr txBox="1"/>
          <p:nvPr/>
        </p:nvSpPr>
        <p:spPr>
          <a:xfrm>
            <a:off x="2827708" y="4610442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zero or more iterations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302D9A-0E32-2F33-A9E2-268F4DAA5F76}"/>
              </a:ext>
            </a:extLst>
          </p:cNvPr>
          <p:cNvGrpSpPr/>
          <p:nvPr/>
        </p:nvGrpSpPr>
        <p:grpSpPr>
          <a:xfrm>
            <a:off x="6983348" y="3210462"/>
            <a:ext cx="4714747" cy="1830776"/>
            <a:chOff x="6188010" y="4919972"/>
            <a:chExt cx="4714747" cy="1830776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2B7B0B13-F959-4A4D-A3E1-17A957E08A52}"/>
                </a:ext>
              </a:extLst>
            </p:cNvPr>
            <p:cNvSpPr/>
            <p:nvPr/>
          </p:nvSpPr>
          <p:spPr bwMode="auto">
            <a:xfrm>
              <a:off x="6188010" y="4919972"/>
              <a:ext cx="2886385" cy="1488519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do {</a:t>
              </a:r>
              <a:endPara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00B05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/* block */</a:t>
              </a:r>
              <a:endParaRPr lang="en-US" sz="2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US" sz="2200" dirty="0" err="1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US" sz="2200" dirty="0">
                  <a:solidFill>
                    <a:srgbClr val="7030A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++;</a:t>
              </a:r>
            </a:p>
            <a:p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} while (</a:t>
              </a:r>
              <a:r>
                <a:rPr lang="en-US" sz="2200" dirty="0" err="1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US" sz="2200" dirty="0">
                  <a:solidFill>
                    <a:srgbClr val="F3753F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&lt; 10</a:t>
              </a:r>
              <a:r>
                <a:rPr lang="en-US" sz="2200" dirty="0">
                  <a:latin typeface="Consolas" panose="020B0609020204030204" pitchFamily="49" charset="0"/>
                  <a:cs typeface="Consolas" panose="020B0609020204030204" pitchFamily="49" charset="0"/>
                </a:rPr>
                <a:t>);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BF976AB-C4CD-BCE5-075D-7703BDF5335F}"/>
                </a:ext>
              </a:extLst>
            </p:cNvPr>
            <p:cNvGrpSpPr/>
            <p:nvPr/>
          </p:nvGrpSpPr>
          <p:grpSpPr>
            <a:xfrm>
              <a:off x="8945441" y="5494183"/>
              <a:ext cx="1957316" cy="707886"/>
              <a:chOff x="230324" y="-1166064"/>
              <a:chExt cx="1957316" cy="707886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A79A34AA-3E4F-2994-C724-750B3D00307A}"/>
                  </a:ext>
                </a:extLst>
              </p:cNvPr>
              <p:cNvSpPr txBox="1"/>
              <p:nvPr/>
            </p:nvSpPr>
            <p:spPr>
              <a:xfrm>
                <a:off x="762301" y="-1166064"/>
                <a:ext cx="1425339" cy="70788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post-test </a:t>
                </a:r>
              </a:p>
              <a:p>
                <a:r>
                  <a:rPr lang="en-US" sz="2000" dirty="0">
                    <a:solidFill>
                      <a:schemeClr val="accent1"/>
                    </a:solidFill>
                  </a:rPr>
                  <a:t>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8" name="Up Arrow 27">
                <a:extLst>
                  <a:ext uri="{FF2B5EF4-FFF2-40B4-BE49-F238E27FC236}">
                    <a16:creationId xmlns:a16="http://schemas.microsoft.com/office/drawing/2014/main" id="{6310D9B6-C0CA-80BA-56B4-BD3199ED3049}"/>
                  </a:ext>
                </a:extLst>
              </p:cNvPr>
              <p:cNvSpPr/>
              <p:nvPr/>
            </p:nvSpPr>
            <p:spPr>
              <a:xfrm rot="16200000">
                <a:off x="438520" y="-781959"/>
                <a:ext cx="115585" cy="531977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1368DE7-D715-43D3-BE00-96B5B817A6B1}"/>
                </a:ext>
              </a:extLst>
            </p:cNvPr>
            <p:cNvSpPr txBox="1"/>
            <p:nvPr/>
          </p:nvSpPr>
          <p:spPr>
            <a:xfrm>
              <a:off x="6416767" y="6381416"/>
              <a:ext cx="2428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one or more iterations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06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  <p:bldP spid="17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CBBC-BF13-9844-AC31-27E935A2A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87" y="72612"/>
            <a:ext cx="5724458" cy="551978"/>
          </a:xfrm>
        </p:spPr>
        <p:txBody>
          <a:bodyPr/>
          <a:lstStyle/>
          <a:p>
            <a:r>
              <a:rPr lang="en-US" dirty="0"/>
              <a:t>Assembly and Machine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65202-FDC7-2C41-881A-A0828F257F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97624" y="612762"/>
            <a:ext cx="8418176" cy="323948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  <a:buFont typeface="Wingdings" charset="2"/>
              <a:buChar char="§"/>
              <a:defRPr/>
            </a:pPr>
            <a:r>
              <a:rPr lang="en-US" sz="1800" dirty="0">
                <a:solidFill>
                  <a:srgbClr val="0070C0"/>
                </a:solidFill>
              </a:rPr>
              <a:t>Machine Language (or code): Set of </a:t>
            </a:r>
            <a:r>
              <a:rPr lang="en-US" sz="1800" dirty="0">
                <a:solidFill>
                  <a:schemeClr val="accent1"/>
                </a:solidFill>
              </a:rPr>
              <a:t>instructions</a:t>
            </a:r>
            <a:r>
              <a:rPr lang="en-US" sz="1800" dirty="0"/>
              <a:t> the CPU executes are </a:t>
            </a:r>
            <a:r>
              <a:rPr lang="en-US" sz="1800" dirty="0">
                <a:solidFill>
                  <a:schemeClr val="accent1"/>
                </a:solidFill>
              </a:rPr>
              <a:t>encoded in memory </a:t>
            </a:r>
            <a:r>
              <a:rPr lang="en-US" sz="1800" dirty="0">
                <a:solidFill>
                  <a:schemeClr val="tx2"/>
                </a:solidFill>
              </a:rPr>
              <a:t>using</a:t>
            </a:r>
            <a:r>
              <a:rPr lang="en-US" sz="1800" dirty="0">
                <a:solidFill>
                  <a:schemeClr val="accent1"/>
                </a:solidFill>
              </a:rPr>
              <a:t> patterns of ones and zeros (like binary numbers)</a:t>
            </a:r>
          </a:p>
          <a:p>
            <a:pPr>
              <a:lnSpc>
                <a:spcPct val="100000"/>
              </a:lnSpc>
              <a:buFont typeface="Wingdings" charset="2"/>
              <a:buChar char="§"/>
              <a:defRPr/>
            </a:pPr>
            <a:r>
              <a:rPr lang="en-US" sz="1800" dirty="0">
                <a:solidFill>
                  <a:srgbClr val="0070C0"/>
                </a:solidFill>
              </a:rPr>
              <a:t>Assembly language </a:t>
            </a:r>
            <a:r>
              <a:rPr lang="en-US" sz="1800" dirty="0"/>
              <a:t>is a </a:t>
            </a:r>
            <a:r>
              <a:rPr lang="en-US" sz="1800" dirty="0">
                <a:solidFill>
                  <a:srgbClr val="FF0000"/>
                </a:solidFill>
              </a:rPr>
              <a:t>symbolic version </a:t>
            </a:r>
            <a:r>
              <a:rPr lang="en-US" sz="1800" dirty="0"/>
              <a:t>of the </a:t>
            </a:r>
            <a:r>
              <a:rPr lang="en-US" sz="1800" dirty="0">
                <a:solidFill>
                  <a:srgbClr val="0070C0"/>
                </a:solidFill>
              </a:rPr>
              <a:t>machine language</a:t>
            </a:r>
          </a:p>
          <a:p>
            <a:pPr>
              <a:lnSpc>
                <a:spcPct val="100000"/>
              </a:lnSpc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Each assembly statement (called an </a:t>
            </a:r>
            <a:r>
              <a:rPr lang="en-US" sz="1800" b="1" dirty="0">
                <a:solidFill>
                  <a:srgbClr val="0070C0"/>
                </a:solidFill>
                <a:ea typeface="宋体" charset="0"/>
                <a:cs typeface="宋体" charset="0"/>
              </a:rPr>
              <a:t>Instruction</a:t>
            </a:r>
            <a:r>
              <a:rPr lang="en-US" sz="1800" dirty="0">
                <a:ea typeface="宋体" charset="0"/>
                <a:cs typeface="宋体" charset="0"/>
              </a:rPr>
              <a:t>)</a:t>
            </a:r>
          </a:p>
          <a:p>
            <a:pPr lvl="1"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Executes </a:t>
            </a:r>
            <a:r>
              <a:rPr lang="en-US" sz="1800" dirty="0">
                <a:solidFill>
                  <a:srgbClr val="0070C0"/>
                </a:solidFill>
                <a:ea typeface="宋体" charset="0"/>
                <a:cs typeface="宋体" charset="0"/>
              </a:rPr>
              <a:t>exactly </a:t>
            </a:r>
            <a:r>
              <a:rPr lang="en-US" sz="1800" b="1" dirty="0">
                <a:solidFill>
                  <a:srgbClr val="0070C0"/>
                </a:solidFill>
                <a:ea typeface="宋体" charset="0"/>
                <a:cs typeface="宋体" charset="0"/>
              </a:rPr>
              <a:t>one</a:t>
            </a:r>
            <a:r>
              <a:rPr lang="en-US" sz="1800" dirty="0">
                <a:solidFill>
                  <a:srgbClr val="0070C0"/>
                </a:solidFill>
                <a:ea typeface="宋体" charset="0"/>
                <a:cs typeface="宋体" charset="0"/>
              </a:rPr>
              <a:t> </a:t>
            </a:r>
            <a:r>
              <a:rPr lang="en-US" sz="1800" dirty="0">
                <a:ea typeface="宋体" charset="0"/>
                <a:cs typeface="宋体" charset="0"/>
              </a:rPr>
              <a:t>from a list of simple commands</a:t>
            </a:r>
          </a:p>
          <a:p>
            <a:pPr lvl="1"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Instructions describe operations (e.g., =, +, -, *)</a:t>
            </a:r>
          </a:p>
          <a:p>
            <a:pPr lvl="1"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Execution proceeds from low to high memory one instruction at a time unless there is a branch</a:t>
            </a:r>
          </a:p>
          <a:p>
            <a:pPr>
              <a:lnSpc>
                <a:spcPct val="100000"/>
              </a:lnSpc>
              <a:buFont typeface="Wingdings" charset="2"/>
              <a:buChar char="§"/>
            </a:pPr>
            <a:r>
              <a:rPr lang="en-US" sz="1800" dirty="0">
                <a:ea typeface="宋体" charset="0"/>
                <a:cs typeface="宋体" charset="0"/>
              </a:rPr>
              <a:t>One line of </a:t>
            </a:r>
            <a:r>
              <a:rPr lang="en-US" sz="1800" dirty="0">
                <a:solidFill>
                  <a:schemeClr val="accent1"/>
                </a:solidFill>
                <a:ea typeface="宋体" charset="0"/>
                <a:cs typeface="宋体" charset="0"/>
              </a:rPr>
              <a:t>arm32 machine code contains one instruction in one word (32 bits)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237C10-B151-2647-B17F-BFEBC1CE819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7E8620-5995-1C66-B3F9-0B82938BA2B4}"/>
              </a:ext>
            </a:extLst>
          </p:cNvPr>
          <p:cNvGrpSpPr/>
          <p:nvPr/>
        </p:nvGrpSpPr>
        <p:grpSpPr>
          <a:xfrm>
            <a:off x="-106880" y="688185"/>
            <a:ext cx="1276420" cy="5925241"/>
            <a:chOff x="5391446" y="535470"/>
            <a:chExt cx="1557994" cy="587444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43EC0F7-CA36-FF0C-DBA4-9A1815AC1F48}"/>
                </a:ext>
              </a:extLst>
            </p:cNvPr>
            <p:cNvSpPr txBox="1"/>
            <p:nvPr/>
          </p:nvSpPr>
          <p:spPr>
            <a:xfrm>
              <a:off x="5391446" y="535470"/>
              <a:ext cx="1557994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0xFF…FF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2DACCF8-C209-1245-9CC7-635434F98B2E}"/>
                </a:ext>
              </a:extLst>
            </p:cNvPr>
            <p:cNvSpPr txBox="1"/>
            <p:nvPr/>
          </p:nvSpPr>
          <p:spPr>
            <a:xfrm>
              <a:off x="5503769" y="6135287"/>
              <a:ext cx="1445671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0x00…00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47427B6B-006D-45C5-220F-F73011D7C5D4}"/>
                </a:ext>
              </a:extLst>
            </p:cNvPr>
            <p:cNvCxnSpPr>
              <a:cxnSpLocks/>
              <a:stCxn id="34" idx="2"/>
              <a:endCxn id="35" idx="0"/>
            </p:cNvCxnSpPr>
            <p:nvPr/>
          </p:nvCxnSpPr>
          <p:spPr bwMode="auto">
            <a:xfrm>
              <a:off x="6170444" y="810094"/>
              <a:ext cx="56161" cy="5325193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1EBCA0F-099A-5552-59F9-4027831EEC76}"/>
                </a:ext>
              </a:extLst>
            </p:cNvPr>
            <p:cNvSpPr txBox="1"/>
            <p:nvPr/>
          </p:nvSpPr>
          <p:spPr>
            <a:xfrm>
              <a:off x="5503770" y="2945624"/>
              <a:ext cx="1369511" cy="100695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5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32-bit address space</a:t>
              </a:r>
              <a:endParaRPr lang="en-US" sz="2000" dirty="0">
                <a:solidFill>
                  <a:schemeClr val="accent5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824C8B4-25CE-2D33-0A0D-D52858F6FEE4}"/>
              </a:ext>
            </a:extLst>
          </p:cNvPr>
          <p:cNvGrpSpPr/>
          <p:nvPr/>
        </p:nvGrpSpPr>
        <p:grpSpPr>
          <a:xfrm>
            <a:off x="1107147" y="605900"/>
            <a:ext cx="2526189" cy="6021446"/>
            <a:chOff x="6583680" y="1280160"/>
            <a:chExt cx="2377440" cy="5257800"/>
          </a:xfrm>
        </p:grpSpPr>
        <p:sp>
          <p:nvSpPr>
            <p:cNvPr id="39" name="Rectangle 7">
              <a:extLst>
                <a:ext uri="{FF2B5EF4-FFF2-40B4-BE49-F238E27FC236}">
                  <a16:creationId xmlns:a16="http://schemas.microsoft.com/office/drawing/2014/main" id="{694B771A-184B-5B75-7510-5F69283DCDB8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CBDAE28-7157-DAC1-656A-4F0D95D9F465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E8CD916-FCF1-2E86-840E-43DB93E4F1A2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6B3CCF7-1F2C-CA5E-6EA8-37E85E735041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243FCDC-FE8C-7316-F61B-32A8815CF903}"/>
                </a:ext>
              </a:extLst>
            </p:cNvPr>
            <p:cNvSpPr/>
            <p:nvPr/>
          </p:nvSpPr>
          <p:spPr bwMode="auto">
            <a:xfrm>
              <a:off x="6583680" y="4572000"/>
              <a:ext cx="2377440" cy="548640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Static Data</a:t>
              </a: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 (+BSS)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FEA2E5E-4898-7053-B75A-7AE4CDC4E8A7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31CBFE3-EF92-2B02-518E-CD95B6A14D18}"/>
                </a:ext>
              </a:extLst>
            </p:cNvPr>
            <p:cNvSpPr/>
            <p:nvPr/>
          </p:nvSpPr>
          <p:spPr bwMode="auto">
            <a:xfrm>
              <a:off x="6583680" y="5120640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2279BA73-30D3-F4EF-3CE9-509AF4883A64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A9A5A58F-FE22-44FF-F296-46E030C7A33E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BEF6C439-EC49-DE64-D9D5-CBD23D114D36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EE733A65-EDF7-92A6-AC7F-064F3FF67D79}"/>
              </a:ext>
            </a:extLst>
          </p:cNvPr>
          <p:cNvSpPr/>
          <p:nvPr/>
        </p:nvSpPr>
        <p:spPr bwMode="auto">
          <a:xfrm>
            <a:off x="1107147" y="5440706"/>
            <a:ext cx="2526189" cy="10268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Read Only Text Segment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70A8BC1-1DC0-7C0E-2B98-FD0FC126A0EE}"/>
              </a:ext>
            </a:extLst>
          </p:cNvPr>
          <p:cNvGrpSpPr/>
          <p:nvPr/>
        </p:nvGrpSpPr>
        <p:grpSpPr>
          <a:xfrm>
            <a:off x="3697624" y="4201206"/>
            <a:ext cx="8301421" cy="2649898"/>
            <a:chOff x="3697624" y="4201206"/>
            <a:chExt cx="8301421" cy="264989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C3F7FBDB-0EC0-774D-8900-C0E542CD3C0F}"/>
                </a:ext>
              </a:extLst>
            </p:cNvPr>
            <p:cNvSpPr/>
            <p:nvPr/>
          </p:nvSpPr>
          <p:spPr bwMode="auto">
            <a:xfrm>
              <a:off x="4216220" y="4904123"/>
              <a:ext cx="7782825" cy="1678543"/>
            </a:xfrm>
            <a:prstGeom prst="roundRect">
              <a:avLst>
                <a:gd name="adj" fmla="val 5733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1040c: 	e28db004 		  add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4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10410: 	e59f0010 		 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ldr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r0, [pc, 16]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10414: 	ebffffb3 		  bl 102e8 </a:t>
              </a:r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&lt;</a:t>
              </a:r>
              <a:r>
                <a:rPr lang="en-US" sz="20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printf</a:t>
              </a:r>
              <a:r>
                <a:rPr lang="en-US" sz="20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&gt;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10418: 	e3a00000 		  mov r0, 0</a:t>
              </a:r>
            </a:p>
            <a:p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1041c: 	e24bd004 		  sub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</a:t>
              </a:r>
              <a:r>
                <a:rPr lang="en-US" sz="2000" dirty="0" err="1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fp</a:t>
              </a:r>
              <a:r>
                <a:rPr lang="en-US" sz="2000" dirty="0">
                  <a:solidFill>
                    <a:schemeClr val="accent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, 4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48592B6-F0FA-AF4A-9BA7-34BE6BB3E29A}"/>
                </a:ext>
              </a:extLst>
            </p:cNvPr>
            <p:cNvSpPr txBox="1"/>
            <p:nvPr/>
          </p:nvSpPr>
          <p:spPr>
            <a:xfrm>
              <a:off x="4267095" y="4201206"/>
              <a:ext cx="772211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accent5"/>
                  </a:solidFill>
                </a:rPr>
                <a:t>Instruction 	 Instruction (4-bytes)</a:t>
              </a:r>
            </a:p>
            <a:p>
              <a:r>
                <a:rPr lang="en-US" sz="2000" b="1" dirty="0">
                  <a:solidFill>
                    <a:schemeClr val="accent5"/>
                  </a:solidFill>
                </a:rPr>
                <a:t>Address	 contents		     Assembly Equivalent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A34AFD0-4B3E-D244-ACFC-3C95B3742731}"/>
                </a:ext>
              </a:extLst>
            </p:cNvPr>
            <p:cNvSpPr txBox="1"/>
            <p:nvPr/>
          </p:nvSpPr>
          <p:spPr>
            <a:xfrm>
              <a:off x="7746550" y="5339345"/>
              <a:ext cx="1088882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Machine Code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374E8D9-9560-7D4C-9E9D-E087556A443B}"/>
                </a:ext>
              </a:extLst>
            </p:cNvPr>
            <p:cNvSpPr txBox="1"/>
            <p:nvPr/>
          </p:nvSpPr>
          <p:spPr>
            <a:xfrm>
              <a:off x="5907745" y="6512550"/>
              <a:ext cx="17299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</a:rPr>
                <a:t>high &lt;- low bytes</a:t>
              </a:r>
            </a:p>
          </p:txBody>
        </p:sp>
        <p:sp>
          <p:nvSpPr>
            <p:cNvPr id="9" name="Left Arrow 8">
              <a:extLst>
                <a:ext uri="{FF2B5EF4-FFF2-40B4-BE49-F238E27FC236}">
                  <a16:creationId xmlns:a16="http://schemas.microsoft.com/office/drawing/2014/main" id="{CF8F4F64-B46B-4D95-A132-2AED5CBAA766}"/>
                </a:ext>
              </a:extLst>
            </p:cNvPr>
            <p:cNvSpPr/>
            <p:nvPr/>
          </p:nvSpPr>
          <p:spPr>
            <a:xfrm>
              <a:off x="7437791" y="5574512"/>
              <a:ext cx="308759" cy="201827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Left Arrow 49">
              <a:extLst>
                <a:ext uri="{FF2B5EF4-FFF2-40B4-BE49-F238E27FC236}">
                  <a16:creationId xmlns:a16="http://schemas.microsoft.com/office/drawing/2014/main" id="{153B078D-3716-A080-9AE0-06C53F33E534}"/>
                </a:ext>
              </a:extLst>
            </p:cNvPr>
            <p:cNvSpPr/>
            <p:nvPr/>
          </p:nvSpPr>
          <p:spPr>
            <a:xfrm>
              <a:off x="3697624" y="5574512"/>
              <a:ext cx="518596" cy="370709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126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B7B0B13-F959-4A4D-A3E1-17A957E08A52}"/>
              </a:ext>
            </a:extLst>
          </p:cNvPr>
          <p:cNvSpPr/>
          <p:nvPr/>
        </p:nvSpPr>
        <p:spPr bwMode="auto">
          <a:xfrm>
            <a:off x="7038811" y="2015067"/>
            <a:ext cx="3334479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Lendw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Lendw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mov r2, r1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749" y="111054"/>
            <a:ext cx="10515600" cy="474553"/>
          </a:xfrm>
        </p:spPr>
        <p:txBody>
          <a:bodyPr/>
          <a:lstStyle/>
          <a:p>
            <a:r>
              <a:rPr lang="en-US" dirty="0"/>
              <a:t>Pre-Test Guards - While Loop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1278704" y="2657910"/>
            <a:ext cx="2647709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block */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r2 = r1;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27DE30C-B5ED-33F1-696C-5985A04DA25A}"/>
              </a:ext>
            </a:extLst>
          </p:cNvPr>
          <p:cNvGrpSpPr/>
          <p:nvPr/>
        </p:nvGrpSpPr>
        <p:grpSpPr>
          <a:xfrm>
            <a:off x="5365452" y="2359522"/>
            <a:ext cx="2377218" cy="707886"/>
            <a:chOff x="5931510" y="850127"/>
            <a:chExt cx="2377218" cy="70788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0ED44B7-EFA4-0466-ECDE-F965C6ABB673}"/>
                </a:ext>
              </a:extLst>
            </p:cNvPr>
            <p:cNvSpPr txBox="1"/>
            <p:nvPr/>
          </p:nvSpPr>
          <p:spPr>
            <a:xfrm>
              <a:off x="5931510" y="850127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pre-test 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loop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1" name="Up Arrow 20">
              <a:extLst>
                <a:ext uri="{FF2B5EF4-FFF2-40B4-BE49-F238E27FC236}">
                  <a16:creationId xmlns:a16="http://schemas.microsoft.com/office/drawing/2014/main" id="{D2E21A90-AA46-4B6A-3681-C65C04E1D0BD}"/>
                </a:ext>
              </a:extLst>
            </p:cNvPr>
            <p:cNvSpPr/>
            <p:nvPr/>
          </p:nvSpPr>
          <p:spPr>
            <a:xfrm rot="5400000">
              <a:off x="7662651" y="865908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Left Brace 8">
              <a:extLst>
                <a:ext uri="{FF2B5EF4-FFF2-40B4-BE49-F238E27FC236}">
                  <a16:creationId xmlns:a16="http://schemas.microsoft.com/office/drawing/2014/main" id="{12323B35-B355-BC99-6B85-8EB61D720C42}"/>
                </a:ext>
              </a:extLst>
            </p:cNvPr>
            <p:cNvSpPr/>
            <p:nvPr/>
          </p:nvSpPr>
          <p:spPr>
            <a:xfrm>
              <a:off x="8106427" y="911261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6EDCAB5-1B41-DCC9-539B-D7B720EB6B87}"/>
              </a:ext>
            </a:extLst>
          </p:cNvPr>
          <p:cNvGrpSpPr/>
          <p:nvPr/>
        </p:nvGrpSpPr>
        <p:grpSpPr>
          <a:xfrm>
            <a:off x="5404087" y="3632367"/>
            <a:ext cx="2327384" cy="707886"/>
            <a:chOff x="5959044" y="1748097"/>
            <a:chExt cx="2327384" cy="70788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E38080A-50FF-10CA-D1A9-5E9840942408}"/>
                </a:ext>
              </a:extLst>
            </p:cNvPr>
            <p:cNvSpPr txBox="1"/>
            <p:nvPr/>
          </p:nvSpPr>
          <p:spPr>
            <a:xfrm>
              <a:off x="5959044" y="1748097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loop iteration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3" name="Up Arrow 22">
              <a:extLst>
                <a:ext uri="{FF2B5EF4-FFF2-40B4-BE49-F238E27FC236}">
                  <a16:creationId xmlns:a16="http://schemas.microsoft.com/office/drawing/2014/main" id="{77AD05F5-81C1-3897-5D1B-BC2AD7C28634}"/>
                </a:ext>
              </a:extLst>
            </p:cNvPr>
            <p:cNvSpPr/>
            <p:nvPr/>
          </p:nvSpPr>
          <p:spPr>
            <a:xfrm rot="5400000">
              <a:off x="7690185" y="1763878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Left Brace 26">
              <a:extLst>
                <a:ext uri="{FF2B5EF4-FFF2-40B4-BE49-F238E27FC236}">
                  <a16:creationId xmlns:a16="http://schemas.microsoft.com/office/drawing/2014/main" id="{F8B48F79-A230-973A-0A63-CDEBA6E8012C}"/>
                </a:ext>
              </a:extLst>
            </p:cNvPr>
            <p:cNvSpPr/>
            <p:nvPr/>
          </p:nvSpPr>
          <p:spPr>
            <a:xfrm>
              <a:off x="8084127" y="1806275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U-Turn Arrow 30">
            <a:extLst>
              <a:ext uri="{FF2B5EF4-FFF2-40B4-BE49-F238E27FC236}">
                <a16:creationId xmlns:a16="http://schemas.microsoft.com/office/drawing/2014/main" id="{8825FD5D-78FE-5D8D-E6D9-76D4068204B7}"/>
              </a:ext>
            </a:extLst>
          </p:cNvPr>
          <p:cNvSpPr/>
          <p:nvPr/>
        </p:nvSpPr>
        <p:spPr>
          <a:xfrm rot="5400000" flipH="1" flipV="1">
            <a:off x="633489" y="3053054"/>
            <a:ext cx="938783" cy="49739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907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U-Turn Arrow 35">
            <a:extLst>
              <a:ext uri="{FF2B5EF4-FFF2-40B4-BE49-F238E27FC236}">
                <a16:creationId xmlns:a16="http://schemas.microsoft.com/office/drawing/2014/main" id="{727C96A3-D068-4A87-3304-BB82A9D8A986}"/>
              </a:ext>
            </a:extLst>
          </p:cNvPr>
          <p:cNvSpPr/>
          <p:nvPr/>
        </p:nvSpPr>
        <p:spPr>
          <a:xfrm rot="5400000" flipH="1">
            <a:off x="8585756" y="2750634"/>
            <a:ext cx="1996307" cy="857742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DE78996-8E4A-A548-6208-73AFF911E24E}"/>
              </a:ext>
            </a:extLst>
          </p:cNvPr>
          <p:cNvGrpSpPr/>
          <p:nvPr/>
        </p:nvGrpSpPr>
        <p:grpSpPr>
          <a:xfrm>
            <a:off x="9245746" y="2509110"/>
            <a:ext cx="2439915" cy="707886"/>
            <a:chOff x="4141378" y="4767150"/>
            <a:chExt cx="2439915" cy="7078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12FBDB4-05CE-80B3-57AD-BA87637F5371}"/>
                </a:ext>
              </a:extLst>
            </p:cNvPr>
            <p:cNvSpPr txBox="1"/>
            <p:nvPr/>
          </p:nvSpPr>
          <p:spPr>
            <a:xfrm>
              <a:off x="5448519" y="4767150"/>
              <a:ext cx="113277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inverted test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6" name="Up Arrow 25">
              <a:extLst>
                <a:ext uri="{FF2B5EF4-FFF2-40B4-BE49-F238E27FC236}">
                  <a16:creationId xmlns:a16="http://schemas.microsoft.com/office/drawing/2014/main" id="{1C4194C2-785C-00EE-2A46-BCB7C51F3EAD}"/>
                </a:ext>
              </a:extLst>
            </p:cNvPr>
            <p:cNvSpPr/>
            <p:nvPr/>
          </p:nvSpPr>
          <p:spPr>
            <a:xfrm rot="16200000">
              <a:off x="4703799" y="4525505"/>
              <a:ext cx="182299" cy="1307141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9313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7" grpId="0"/>
      <p:bldP spid="3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749" y="111054"/>
            <a:ext cx="10515600" cy="474553"/>
          </a:xfrm>
        </p:spPr>
        <p:txBody>
          <a:bodyPr/>
          <a:lstStyle/>
          <a:p>
            <a:r>
              <a:rPr lang="en-US" dirty="0"/>
              <a:t>Pre-Test Guards - While Loop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4CA1DACB-7A2B-2B2F-977B-EC404F53C7D9}"/>
              </a:ext>
            </a:extLst>
          </p:cNvPr>
          <p:cNvSpPr/>
          <p:nvPr/>
        </p:nvSpPr>
        <p:spPr bwMode="auto">
          <a:xfrm>
            <a:off x="7334381" y="1844095"/>
            <a:ext cx="2793397" cy="480006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Lendw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r2, r1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block</a:t>
            </a:r>
          </a:p>
          <a:p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Lwhile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Lendw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mov r2, r1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C81FC53F-155A-DE0A-E122-1338FC3C71AF}"/>
              </a:ext>
            </a:extLst>
          </p:cNvPr>
          <p:cNvSpPr/>
          <p:nvPr/>
        </p:nvSpPr>
        <p:spPr bwMode="auto">
          <a:xfrm>
            <a:off x="1320596" y="2446519"/>
            <a:ext cx="3017262" cy="23119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(r2 != r1)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block */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r2 = r1;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07DBD45-A174-7C4F-5EFF-8A18CF1B372A}"/>
              </a:ext>
            </a:extLst>
          </p:cNvPr>
          <p:cNvGrpSpPr/>
          <p:nvPr/>
        </p:nvGrpSpPr>
        <p:grpSpPr>
          <a:xfrm>
            <a:off x="5696968" y="2271151"/>
            <a:ext cx="2377218" cy="707886"/>
            <a:chOff x="6045311" y="3629688"/>
            <a:chExt cx="2377218" cy="70788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D74927C-525D-E6B3-4C04-102396FD48D4}"/>
                </a:ext>
              </a:extLst>
            </p:cNvPr>
            <p:cNvSpPr txBox="1"/>
            <p:nvPr/>
          </p:nvSpPr>
          <p:spPr>
            <a:xfrm>
              <a:off x="6045311" y="3629688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pre-test 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loop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34" name="Up Arrow 33">
              <a:extLst>
                <a:ext uri="{FF2B5EF4-FFF2-40B4-BE49-F238E27FC236}">
                  <a16:creationId xmlns:a16="http://schemas.microsoft.com/office/drawing/2014/main" id="{2B8553C6-C8DB-0FAA-CB1F-F0A4EFE0BC8D}"/>
                </a:ext>
              </a:extLst>
            </p:cNvPr>
            <p:cNvSpPr/>
            <p:nvPr/>
          </p:nvSpPr>
          <p:spPr>
            <a:xfrm rot="5400000">
              <a:off x="7776452" y="3645469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Left Brace 34">
              <a:extLst>
                <a:ext uri="{FF2B5EF4-FFF2-40B4-BE49-F238E27FC236}">
                  <a16:creationId xmlns:a16="http://schemas.microsoft.com/office/drawing/2014/main" id="{8B85DE86-982A-0C39-5A5D-0150B38C62C6}"/>
                </a:ext>
              </a:extLst>
            </p:cNvPr>
            <p:cNvSpPr/>
            <p:nvPr/>
          </p:nvSpPr>
          <p:spPr>
            <a:xfrm>
              <a:off x="8220228" y="3690822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5F0C5B8-5007-D070-315B-300C9CC5E966}"/>
              </a:ext>
            </a:extLst>
          </p:cNvPr>
          <p:cNvGrpSpPr/>
          <p:nvPr/>
        </p:nvGrpSpPr>
        <p:grpSpPr>
          <a:xfrm>
            <a:off x="5641265" y="4907523"/>
            <a:ext cx="2331770" cy="707886"/>
            <a:chOff x="5986578" y="5344498"/>
            <a:chExt cx="2331770" cy="70788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472CE44-CFCE-76EC-9789-F0E9D765D958}"/>
                </a:ext>
              </a:extLst>
            </p:cNvPr>
            <p:cNvSpPr txBox="1"/>
            <p:nvPr/>
          </p:nvSpPr>
          <p:spPr>
            <a:xfrm>
              <a:off x="5986578" y="5344498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loop iteration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40" name="Up Arrow 39">
              <a:extLst>
                <a:ext uri="{FF2B5EF4-FFF2-40B4-BE49-F238E27FC236}">
                  <a16:creationId xmlns:a16="http://schemas.microsoft.com/office/drawing/2014/main" id="{9916ECBB-B89B-C521-10B0-48E1FFC909D5}"/>
                </a:ext>
              </a:extLst>
            </p:cNvPr>
            <p:cNvSpPr/>
            <p:nvPr/>
          </p:nvSpPr>
          <p:spPr>
            <a:xfrm rot="5400000">
              <a:off x="7683430" y="5416058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Left Brace 40">
              <a:extLst>
                <a:ext uri="{FF2B5EF4-FFF2-40B4-BE49-F238E27FC236}">
                  <a16:creationId xmlns:a16="http://schemas.microsoft.com/office/drawing/2014/main" id="{CFEC0729-BC65-698F-6CE9-E675292CC2E4}"/>
                </a:ext>
              </a:extLst>
            </p:cNvPr>
            <p:cNvSpPr/>
            <p:nvPr/>
          </p:nvSpPr>
          <p:spPr>
            <a:xfrm>
              <a:off x="8116047" y="5443104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U-Turn Arrow 27">
            <a:extLst>
              <a:ext uri="{FF2B5EF4-FFF2-40B4-BE49-F238E27FC236}">
                <a16:creationId xmlns:a16="http://schemas.microsoft.com/office/drawing/2014/main" id="{DEC0A8ED-95A3-185A-D4E2-71A0BACD392D}"/>
              </a:ext>
            </a:extLst>
          </p:cNvPr>
          <p:cNvSpPr/>
          <p:nvPr/>
        </p:nvSpPr>
        <p:spPr>
          <a:xfrm rot="5400000" flipH="1" flipV="1">
            <a:off x="222365" y="3150812"/>
            <a:ext cx="1660392" cy="49739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907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U-Turn Arrow 28">
            <a:extLst>
              <a:ext uri="{FF2B5EF4-FFF2-40B4-BE49-F238E27FC236}">
                <a16:creationId xmlns:a16="http://schemas.microsoft.com/office/drawing/2014/main" id="{119A5EE6-412C-163E-3AEA-B5A6693284D1}"/>
              </a:ext>
            </a:extLst>
          </p:cNvPr>
          <p:cNvSpPr/>
          <p:nvPr/>
        </p:nvSpPr>
        <p:spPr>
          <a:xfrm rot="5400000" flipH="1">
            <a:off x="8415607" y="3164529"/>
            <a:ext cx="3565075" cy="124085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77443E6-0152-3361-8BE5-19FB68EF5866}"/>
              </a:ext>
            </a:extLst>
          </p:cNvPr>
          <p:cNvGrpSpPr/>
          <p:nvPr/>
        </p:nvGrpSpPr>
        <p:grpSpPr>
          <a:xfrm>
            <a:off x="5730742" y="3202007"/>
            <a:ext cx="2159490" cy="795527"/>
            <a:chOff x="6254361" y="3542047"/>
            <a:chExt cx="2159490" cy="79552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BDBACB-0F19-31A7-35CA-BE0602DDBEB7}"/>
                </a:ext>
              </a:extLst>
            </p:cNvPr>
            <p:cNvSpPr txBox="1"/>
            <p:nvPr/>
          </p:nvSpPr>
          <p:spPr>
            <a:xfrm>
              <a:off x="6254361" y="3629688"/>
              <a:ext cx="1212173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if </a:t>
              </a:r>
              <a:r>
                <a:rPr lang="en-US" sz="2000" dirty="0" err="1">
                  <a:solidFill>
                    <a:schemeClr val="accent1"/>
                  </a:solidFill>
                </a:rPr>
                <a:t>stmt</a:t>
              </a:r>
              <a:r>
                <a:rPr lang="en-US" sz="2000" dirty="0">
                  <a:solidFill>
                    <a:schemeClr val="accent1"/>
                  </a:solidFill>
                </a:rPr>
                <a:t>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11" name="Up Arrow 10">
              <a:extLst>
                <a:ext uri="{FF2B5EF4-FFF2-40B4-BE49-F238E27FC236}">
                  <a16:creationId xmlns:a16="http://schemas.microsoft.com/office/drawing/2014/main" id="{E1A49802-479A-73C9-85C9-0FE25675BF6F}"/>
                </a:ext>
              </a:extLst>
            </p:cNvPr>
            <p:cNvSpPr/>
            <p:nvPr/>
          </p:nvSpPr>
          <p:spPr>
            <a:xfrm rot="5400000" flipH="1">
              <a:off x="7776451" y="3533910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Left Brace 11">
              <a:extLst>
                <a:ext uri="{FF2B5EF4-FFF2-40B4-BE49-F238E27FC236}">
                  <a16:creationId xmlns:a16="http://schemas.microsoft.com/office/drawing/2014/main" id="{7E95614B-AC2A-625E-8F34-F11E8EA91AAD}"/>
                </a:ext>
              </a:extLst>
            </p:cNvPr>
            <p:cNvSpPr/>
            <p:nvPr/>
          </p:nvSpPr>
          <p:spPr>
            <a:xfrm>
              <a:off x="8211550" y="3542047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923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0" grpId="0" animBg="1"/>
      <p:bldP spid="28" grpId="0" animBg="1"/>
      <p:bldP spid="2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B7B0B13-F959-4A4D-A3E1-17A957E08A52}"/>
              </a:ext>
            </a:extLst>
          </p:cNvPr>
          <p:cNvSpPr/>
          <p:nvPr/>
        </p:nvSpPr>
        <p:spPr bwMode="auto">
          <a:xfrm>
            <a:off x="6542673" y="2166088"/>
            <a:ext cx="3014946" cy="23119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1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r2, r1</a:t>
            </a:r>
          </a:p>
        </p:txBody>
      </p:sp>
      <p:sp>
        <p:nvSpPr>
          <p:cNvPr id="32" name="U-Turn Arrow 31">
            <a:extLst>
              <a:ext uri="{FF2B5EF4-FFF2-40B4-BE49-F238E27FC236}">
                <a16:creationId xmlns:a16="http://schemas.microsoft.com/office/drawing/2014/main" id="{9B76E8AA-CB68-B8FF-AA0E-447ADFF99EA6}"/>
              </a:ext>
            </a:extLst>
          </p:cNvPr>
          <p:cNvSpPr/>
          <p:nvPr/>
        </p:nvSpPr>
        <p:spPr>
          <a:xfrm rot="5400000" flipH="1">
            <a:off x="8330474" y="2701404"/>
            <a:ext cx="1994786" cy="124085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65" y="119871"/>
            <a:ext cx="10515600" cy="474553"/>
          </a:xfrm>
        </p:spPr>
        <p:txBody>
          <a:bodyPr/>
          <a:lstStyle/>
          <a:p>
            <a:r>
              <a:rPr lang="en-US" dirty="0"/>
              <a:t>Post-Test Guards – Do While Loop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899367" y="2324441"/>
            <a:ext cx="3289610" cy="199524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block */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r1++;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 = r1;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2D711D-B2A9-2D26-A84F-F5E3023D7541}"/>
              </a:ext>
            </a:extLst>
          </p:cNvPr>
          <p:cNvGrpSpPr/>
          <p:nvPr/>
        </p:nvGrpSpPr>
        <p:grpSpPr>
          <a:xfrm>
            <a:off x="4932793" y="2397669"/>
            <a:ext cx="2248534" cy="707888"/>
            <a:chOff x="5376930" y="995589"/>
            <a:chExt cx="2248534" cy="70788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E38080A-50FF-10CA-D1A9-5E9840942408}"/>
                </a:ext>
              </a:extLst>
            </p:cNvPr>
            <p:cNvSpPr txBox="1"/>
            <p:nvPr/>
          </p:nvSpPr>
          <p:spPr>
            <a:xfrm>
              <a:off x="5376930" y="995589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loop iteration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3" name="Up Arrow 22">
              <a:extLst>
                <a:ext uri="{FF2B5EF4-FFF2-40B4-BE49-F238E27FC236}">
                  <a16:creationId xmlns:a16="http://schemas.microsoft.com/office/drawing/2014/main" id="{77AD05F5-81C1-3897-5D1B-BC2AD7C28634}"/>
                </a:ext>
              </a:extLst>
            </p:cNvPr>
            <p:cNvSpPr/>
            <p:nvPr/>
          </p:nvSpPr>
          <p:spPr>
            <a:xfrm rot="5400000">
              <a:off x="7131898" y="1209911"/>
              <a:ext cx="159822" cy="827310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A4FF75F-5DDA-1A78-E38A-3A941206408D}"/>
              </a:ext>
            </a:extLst>
          </p:cNvPr>
          <p:cNvGrpSpPr/>
          <p:nvPr/>
        </p:nvGrpSpPr>
        <p:grpSpPr>
          <a:xfrm>
            <a:off x="4955093" y="3219029"/>
            <a:ext cx="2327384" cy="732754"/>
            <a:chOff x="5399230" y="1816949"/>
            <a:chExt cx="2327384" cy="73275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0ED44B7-EFA4-0466-ECDE-F965C6ABB673}"/>
                </a:ext>
              </a:extLst>
            </p:cNvPr>
            <p:cNvSpPr txBox="1"/>
            <p:nvPr/>
          </p:nvSpPr>
          <p:spPr>
            <a:xfrm>
              <a:off x="5399230" y="1841817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post-test 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loop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21" name="Up Arrow 20">
              <a:extLst>
                <a:ext uri="{FF2B5EF4-FFF2-40B4-BE49-F238E27FC236}">
                  <a16:creationId xmlns:a16="http://schemas.microsoft.com/office/drawing/2014/main" id="{D2E21A90-AA46-4B6A-3681-C65C04E1D0BD}"/>
                </a:ext>
              </a:extLst>
            </p:cNvPr>
            <p:cNvSpPr/>
            <p:nvPr/>
          </p:nvSpPr>
          <p:spPr>
            <a:xfrm rot="5400000">
              <a:off x="7079745" y="1801268"/>
              <a:ext cx="141594" cy="6601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Left Brace 26">
              <a:extLst>
                <a:ext uri="{FF2B5EF4-FFF2-40B4-BE49-F238E27FC236}">
                  <a16:creationId xmlns:a16="http://schemas.microsoft.com/office/drawing/2014/main" id="{F8B48F79-A230-973A-0A63-CDEBA6E8012C}"/>
                </a:ext>
              </a:extLst>
            </p:cNvPr>
            <p:cNvSpPr/>
            <p:nvPr/>
          </p:nvSpPr>
          <p:spPr>
            <a:xfrm>
              <a:off x="7524313" y="1816949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C08CD4A-8994-9046-70F4-B49DA699E272}"/>
              </a:ext>
            </a:extLst>
          </p:cNvPr>
          <p:cNvGrpSpPr/>
          <p:nvPr/>
        </p:nvGrpSpPr>
        <p:grpSpPr>
          <a:xfrm>
            <a:off x="8505152" y="2976439"/>
            <a:ext cx="3057304" cy="707886"/>
            <a:chOff x="3812439" y="4562340"/>
            <a:chExt cx="3057304" cy="70788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549B17E-1172-ABDD-094D-3E5F4F4BC7E9}"/>
                </a:ext>
              </a:extLst>
            </p:cNvPr>
            <p:cNvSpPr txBox="1"/>
            <p:nvPr/>
          </p:nvSpPr>
          <p:spPr>
            <a:xfrm>
              <a:off x="5448519" y="4562340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test is </a:t>
              </a:r>
              <a:r>
                <a:rPr lang="en-US" sz="2000" dirty="0">
                  <a:solidFill>
                    <a:srgbClr val="C00000"/>
                  </a:solidFill>
                </a:rPr>
                <a:t>not inverted</a:t>
              </a:r>
            </a:p>
          </p:txBody>
        </p:sp>
        <p:sp>
          <p:nvSpPr>
            <p:cNvPr id="26" name="Up Arrow 25">
              <a:extLst>
                <a:ext uri="{FF2B5EF4-FFF2-40B4-BE49-F238E27FC236}">
                  <a16:creationId xmlns:a16="http://schemas.microsoft.com/office/drawing/2014/main" id="{B9A43686-C05B-EBFA-15B6-3AC7AF64B427}"/>
                </a:ext>
              </a:extLst>
            </p:cNvPr>
            <p:cNvSpPr/>
            <p:nvPr/>
          </p:nvSpPr>
          <p:spPr>
            <a:xfrm rot="16200000">
              <a:off x="4565867" y="4405238"/>
              <a:ext cx="111559" cy="1618416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3" name="U-Turn Arrow 32">
            <a:extLst>
              <a:ext uri="{FF2B5EF4-FFF2-40B4-BE49-F238E27FC236}">
                <a16:creationId xmlns:a16="http://schemas.microsoft.com/office/drawing/2014/main" id="{BFDC5E60-274D-F653-92BA-9C18BF892F0C}"/>
              </a:ext>
            </a:extLst>
          </p:cNvPr>
          <p:cNvSpPr/>
          <p:nvPr/>
        </p:nvSpPr>
        <p:spPr>
          <a:xfrm rot="5400000" flipH="1">
            <a:off x="3149318" y="2851739"/>
            <a:ext cx="1032025" cy="354795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3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2" grpId="0" animBg="1"/>
      <p:bldP spid="17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C5C5221E-1C3C-E218-DDFE-B31C423352AB}"/>
              </a:ext>
            </a:extLst>
          </p:cNvPr>
          <p:cNvSpPr/>
          <p:nvPr/>
        </p:nvSpPr>
        <p:spPr bwMode="auto">
          <a:xfrm>
            <a:off x="6951976" y="2035628"/>
            <a:ext cx="3014946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r2, r1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block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Lnext</a:t>
            </a:r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1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move r2, r1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65" y="119871"/>
            <a:ext cx="10515600" cy="474553"/>
          </a:xfrm>
        </p:spPr>
        <p:txBody>
          <a:bodyPr/>
          <a:lstStyle/>
          <a:p>
            <a:r>
              <a:rPr lang="en-US" dirty="0"/>
              <a:t>Post-Test Guards – Do While Loop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7B4F4-5886-854D-8DCE-7D57254B30C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3D42A7DA-2529-1003-650B-6D3D262B3251}"/>
              </a:ext>
            </a:extLst>
          </p:cNvPr>
          <p:cNvSpPr/>
          <p:nvPr/>
        </p:nvSpPr>
        <p:spPr bwMode="auto">
          <a:xfrm>
            <a:off x="1444844" y="2255362"/>
            <a:ext cx="3017262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 {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(r2 != r1) {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block */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r2 = r1;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4DA839-081E-7702-B51A-CC7979DD22D2}"/>
              </a:ext>
            </a:extLst>
          </p:cNvPr>
          <p:cNvGrpSpPr/>
          <p:nvPr/>
        </p:nvGrpSpPr>
        <p:grpSpPr>
          <a:xfrm>
            <a:off x="5413685" y="3168968"/>
            <a:ext cx="2089787" cy="707886"/>
            <a:chOff x="5448519" y="4562340"/>
            <a:chExt cx="2089787" cy="707886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681A9E1-E17E-C6C5-95AA-ACFAB2336C67}"/>
                </a:ext>
              </a:extLst>
            </p:cNvPr>
            <p:cNvSpPr txBox="1"/>
            <p:nvPr/>
          </p:nvSpPr>
          <p:spPr>
            <a:xfrm>
              <a:off x="5448519" y="4562340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loop iteration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61" name="Up Arrow 60">
              <a:extLst>
                <a:ext uri="{FF2B5EF4-FFF2-40B4-BE49-F238E27FC236}">
                  <a16:creationId xmlns:a16="http://schemas.microsoft.com/office/drawing/2014/main" id="{0E8CE203-FBA0-E6F0-4970-2BC576DC994E}"/>
                </a:ext>
              </a:extLst>
            </p:cNvPr>
            <p:cNvSpPr/>
            <p:nvPr/>
          </p:nvSpPr>
          <p:spPr>
            <a:xfrm rot="5400000">
              <a:off x="7144364" y="4876284"/>
              <a:ext cx="111559" cy="676325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F32601B-5531-E038-0261-10101798EA54}"/>
              </a:ext>
            </a:extLst>
          </p:cNvPr>
          <p:cNvGrpSpPr/>
          <p:nvPr/>
        </p:nvGrpSpPr>
        <p:grpSpPr>
          <a:xfrm>
            <a:off x="5342361" y="3980824"/>
            <a:ext cx="2327384" cy="732754"/>
            <a:chOff x="5377195" y="5374196"/>
            <a:chExt cx="2327384" cy="732754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79DFF45-CE75-9B2F-7456-FA731B72A15E}"/>
                </a:ext>
              </a:extLst>
            </p:cNvPr>
            <p:cNvSpPr txBox="1"/>
            <p:nvPr/>
          </p:nvSpPr>
          <p:spPr>
            <a:xfrm>
              <a:off x="5377195" y="5399064"/>
              <a:ext cx="1421224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post-test </a:t>
              </a:r>
            </a:p>
            <a:p>
              <a:r>
                <a:rPr lang="en-US" sz="2000" dirty="0">
                  <a:solidFill>
                    <a:schemeClr val="accent1"/>
                  </a:solidFill>
                </a:rPr>
                <a:t>loop guard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66" name="Up Arrow 65">
              <a:extLst>
                <a:ext uri="{FF2B5EF4-FFF2-40B4-BE49-F238E27FC236}">
                  <a16:creationId xmlns:a16="http://schemas.microsoft.com/office/drawing/2014/main" id="{E623BBC0-4906-D566-11BB-52290DFA1BA7}"/>
                </a:ext>
              </a:extLst>
            </p:cNvPr>
            <p:cNvSpPr/>
            <p:nvPr/>
          </p:nvSpPr>
          <p:spPr>
            <a:xfrm rot="5400000">
              <a:off x="7057710" y="5358515"/>
              <a:ext cx="141594" cy="66017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Left Brace 66">
              <a:extLst>
                <a:ext uri="{FF2B5EF4-FFF2-40B4-BE49-F238E27FC236}">
                  <a16:creationId xmlns:a16="http://schemas.microsoft.com/office/drawing/2014/main" id="{52E9D958-5864-CA26-E32E-4BF3BD06F2A4}"/>
                </a:ext>
              </a:extLst>
            </p:cNvPr>
            <p:cNvSpPr/>
            <p:nvPr/>
          </p:nvSpPr>
          <p:spPr>
            <a:xfrm>
              <a:off x="7502278" y="5374196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U-Turn Arrow 30">
            <a:extLst>
              <a:ext uri="{FF2B5EF4-FFF2-40B4-BE49-F238E27FC236}">
                <a16:creationId xmlns:a16="http://schemas.microsoft.com/office/drawing/2014/main" id="{E8BA201D-68D9-DA4B-0DFF-672DF51DC608}"/>
              </a:ext>
            </a:extLst>
          </p:cNvPr>
          <p:cNvSpPr/>
          <p:nvPr/>
        </p:nvSpPr>
        <p:spPr>
          <a:xfrm rot="5400000" flipH="1">
            <a:off x="8434685" y="2735132"/>
            <a:ext cx="2200397" cy="124085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44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17" grpId="0"/>
      <p:bldP spid="3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BC8052A2-13F7-8247-8362-1AE4DFD13651}"/>
              </a:ext>
            </a:extLst>
          </p:cNvPr>
          <p:cNvSpPr/>
          <p:nvPr/>
        </p:nvSpPr>
        <p:spPr bwMode="auto">
          <a:xfrm>
            <a:off x="8718037" y="1565627"/>
            <a:ext cx="2933270" cy="3858875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r1, 0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	</a:t>
            </a:r>
          </a:p>
          <a:p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 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Lendfr</a:t>
            </a:r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code</a:t>
            </a:r>
          </a:p>
          <a:p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1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b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</a:t>
            </a:r>
            <a:endParaRPr lang="en-US" sz="20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630" y="200576"/>
            <a:ext cx="10515600" cy="333800"/>
          </a:xfrm>
        </p:spPr>
        <p:txBody>
          <a:bodyPr/>
          <a:lstStyle/>
          <a:p>
            <a:r>
              <a:rPr lang="en-US" dirty="0"/>
              <a:t>Program Flow – Counting (For) Loop Version 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FFE44-7CD5-2B45-B92A-7158781899C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79329" y="3503399"/>
            <a:ext cx="5281618" cy="192960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A </a:t>
            </a:r>
            <a:r>
              <a:rPr lang="en-US" b="1" dirty="0">
                <a:solidFill>
                  <a:srgbClr val="0070C0"/>
                </a:solidFill>
              </a:rPr>
              <a:t>counting loop </a:t>
            </a:r>
            <a:r>
              <a:rPr lang="en-US" dirty="0"/>
              <a:t>has </a:t>
            </a:r>
            <a:r>
              <a:rPr lang="en-US" dirty="0">
                <a:solidFill>
                  <a:srgbClr val="0070C0"/>
                </a:solidFill>
              </a:rPr>
              <a:t>three parts</a:t>
            </a:r>
            <a:r>
              <a:rPr lang="en-US" dirty="0"/>
              <a:t>: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rgbClr val="F37440"/>
                </a:solidFill>
              </a:rPr>
              <a:t>Pre-loop</a:t>
            </a:r>
            <a:r>
              <a:rPr lang="en-US" dirty="0"/>
              <a:t> setup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rgbClr val="7030A0"/>
                </a:solidFill>
              </a:rPr>
              <a:t>Pre-test loop guard </a:t>
            </a:r>
            <a:r>
              <a:rPr lang="en-US" dirty="0"/>
              <a:t>conditions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>
                <a:solidFill>
                  <a:srgbClr val="00B0F0"/>
                </a:solidFill>
              </a:rPr>
              <a:t>Post-loop</a:t>
            </a:r>
            <a:r>
              <a:rPr lang="en-US" dirty="0"/>
              <a:t> update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17FCDB8-53E0-5949-8914-0D570D8A4F30}"/>
              </a:ext>
            </a:extLst>
          </p:cNvPr>
          <p:cNvSpPr/>
          <p:nvPr/>
        </p:nvSpPr>
        <p:spPr bwMode="auto">
          <a:xfrm>
            <a:off x="422738" y="1823136"/>
            <a:ext cx="4697897" cy="11401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r1++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block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A8667A-A018-C09F-4921-4C27321ABEA6}"/>
              </a:ext>
            </a:extLst>
          </p:cNvPr>
          <p:cNvGrpSpPr/>
          <p:nvPr/>
        </p:nvGrpSpPr>
        <p:grpSpPr>
          <a:xfrm>
            <a:off x="926870" y="910637"/>
            <a:ext cx="1042300" cy="911544"/>
            <a:chOff x="721836" y="690399"/>
            <a:chExt cx="1042300" cy="911544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10C6EB-3212-1548-A622-F96C26FD16A3}"/>
                </a:ext>
              </a:extLst>
            </p:cNvPr>
            <p:cNvSpPr txBox="1"/>
            <p:nvPr/>
          </p:nvSpPr>
          <p:spPr>
            <a:xfrm>
              <a:off x="721836" y="690399"/>
              <a:ext cx="1042300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Pre loop setup</a:t>
              </a:r>
            </a:p>
          </p:txBody>
        </p:sp>
        <p:sp>
          <p:nvSpPr>
            <p:cNvPr id="3" name="Down Arrow 2">
              <a:extLst>
                <a:ext uri="{FF2B5EF4-FFF2-40B4-BE49-F238E27FC236}">
                  <a16:creationId xmlns:a16="http://schemas.microsoft.com/office/drawing/2014/main" id="{A0065DDD-5416-B440-B1B2-36D42CE285B5}"/>
                </a:ext>
              </a:extLst>
            </p:cNvPr>
            <p:cNvSpPr/>
            <p:nvPr/>
          </p:nvSpPr>
          <p:spPr>
            <a:xfrm>
              <a:off x="1574930" y="1345389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AF46FE0-B209-69FC-22BA-8E5BF750E867}"/>
              </a:ext>
            </a:extLst>
          </p:cNvPr>
          <p:cNvGrpSpPr/>
          <p:nvPr/>
        </p:nvGrpSpPr>
        <p:grpSpPr>
          <a:xfrm>
            <a:off x="2322246" y="953227"/>
            <a:ext cx="1388480" cy="902885"/>
            <a:chOff x="2177316" y="690399"/>
            <a:chExt cx="1388480" cy="902885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C268137-911D-5B44-A196-213B42C925DC}"/>
                </a:ext>
              </a:extLst>
            </p:cNvPr>
            <p:cNvSpPr txBox="1"/>
            <p:nvPr/>
          </p:nvSpPr>
          <p:spPr>
            <a:xfrm>
              <a:off x="2177316" y="690399"/>
              <a:ext cx="1388480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Pre-test</a:t>
              </a:r>
            </a:p>
            <a:p>
              <a:r>
                <a:rPr lang="en-US" dirty="0">
                  <a:solidFill>
                    <a:schemeClr val="tx2"/>
                  </a:solidFill>
                </a:rPr>
                <a:t>Loop guard</a:t>
              </a:r>
            </a:p>
          </p:txBody>
        </p:sp>
        <p:sp>
          <p:nvSpPr>
            <p:cNvPr id="53" name="Down Arrow 52">
              <a:extLst>
                <a:ext uri="{FF2B5EF4-FFF2-40B4-BE49-F238E27FC236}">
                  <a16:creationId xmlns:a16="http://schemas.microsoft.com/office/drawing/2014/main" id="{3BEFF106-84E6-A543-9047-69B8515A1ACA}"/>
                </a:ext>
              </a:extLst>
            </p:cNvPr>
            <p:cNvSpPr/>
            <p:nvPr/>
          </p:nvSpPr>
          <p:spPr>
            <a:xfrm>
              <a:off x="2808779" y="1336730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D815E6-4F97-7DBE-C6E4-29D5A00DEE6C}"/>
              </a:ext>
            </a:extLst>
          </p:cNvPr>
          <p:cNvGrpSpPr/>
          <p:nvPr/>
        </p:nvGrpSpPr>
        <p:grpSpPr>
          <a:xfrm>
            <a:off x="4020140" y="956301"/>
            <a:ext cx="1180879" cy="902885"/>
            <a:chOff x="3842484" y="675791"/>
            <a:chExt cx="1180879" cy="90288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E2F2652-0639-494E-8213-568E3CB4888B}"/>
                </a:ext>
              </a:extLst>
            </p:cNvPr>
            <p:cNvSpPr txBox="1"/>
            <p:nvPr/>
          </p:nvSpPr>
          <p:spPr>
            <a:xfrm>
              <a:off x="3848088" y="675791"/>
              <a:ext cx="1175275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Post loop update</a:t>
              </a:r>
            </a:p>
          </p:txBody>
        </p:sp>
        <p:sp>
          <p:nvSpPr>
            <p:cNvPr id="54" name="Down Arrow 53">
              <a:extLst>
                <a:ext uri="{FF2B5EF4-FFF2-40B4-BE49-F238E27FC236}">
                  <a16:creationId xmlns:a16="http://schemas.microsoft.com/office/drawing/2014/main" id="{FD834C8E-E6DD-2B4A-B9D0-767BA62A00B8}"/>
                </a:ext>
              </a:extLst>
            </p:cNvPr>
            <p:cNvSpPr/>
            <p:nvPr/>
          </p:nvSpPr>
          <p:spPr>
            <a:xfrm>
              <a:off x="3842484" y="1322122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94355A5-C7DD-5640-A4BF-631EB8B63714}"/>
              </a:ext>
            </a:extLst>
          </p:cNvPr>
          <p:cNvSpPr txBox="1"/>
          <p:nvPr/>
        </p:nvSpPr>
        <p:spPr>
          <a:xfrm>
            <a:off x="11762763" y="649922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C48C1B-67A0-3071-49F6-E7B8519FE930}"/>
              </a:ext>
            </a:extLst>
          </p:cNvPr>
          <p:cNvGrpSpPr/>
          <p:nvPr/>
        </p:nvGrpSpPr>
        <p:grpSpPr>
          <a:xfrm>
            <a:off x="6230372" y="4054834"/>
            <a:ext cx="3005241" cy="400110"/>
            <a:chOff x="4476421" y="4702608"/>
            <a:chExt cx="3005241" cy="400110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EA2AA33-584F-1C80-7434-D6165BB7D1FF}"/>
                </a:ext>
              </a:extLst>
            </p:cNvPr>
            <p:cNvSpPr txBox="1"/>
            <p:nvPr/>
          </p:nvSpPr>
          <p:spPr>
            <a:xfrm>
              <a:off x="4476421" y="4702608"/>
              <a:ext cx="2109315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Post loop update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57" name="Up Arrow 56">
              <a:extLst>
                <a:ext uri="{FF2B5EF4-FFF2-40B4-BE49-F238E27FC236}">
                  <a16:creationId xmlns:a16="http://schemas.microsoft.com/office/drawing/2014/main" id="{B36BFBAB-5943-7D09-402C-0048A69A603E}"/>
                </a:ext>
              </a:extLst>
            </p:cNvPr>
            <p:cNvSpPr/>
            <p:nvPr/>
          </p:nvSpPr>
          <p:spPr>
            <a:xfrm rot="5400000">
              <a:off x="6967872" y="4446134"/>
              <a:ext cx="125765" cy="901814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4A1C24C-32ED-5174-579D-5E9CD3F0F12F}"/>
              </a:ext>
            </a:extLst>
          </p:cNvPr>
          <p:cNvGrpSpPr/>
          <p:nvPr/>
        </p:nvGrpSpPr>
        <p:grpSpPr>
          <a:xfrm>
            <a:off x="6491581" y="1665521"/>
            <a:ext cx="2845183" cy="400110"/>
            <a:chOff x="4636479" y="4719754"/>
            <a:chExt cx="2845183" cy="40011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CC526CB-A441-C064-38A5-487A63C4F991}"/>
                </a:ext>
              </a:extLst>
            </p:cNvPr>
            <p:cNvSpPr txBox="1"/>
            <p:nvPr/>
          </p:nvSpPr>
          <p:spPr>
            <a:xfrm>
              <a:off x="4636479" y="4719754"/>
              <a:ext cx="1931859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Pre loop setup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61" name="Up Arrow 60">
              <a:extLst>
                <a:ext uri="{FF2B5EF4-FFF2-40B4-BE49-F238E27FC236}">
                  <a16:creationId xmlns:a16="http://schemas.microsoft.com/office/drawing/2014/main" id="{C51A337F-DA63-5712-CBE7-E8180480EC4E}"/>
                </a:ext>
              </a:extLst>
            </p:cNvPr>
            <p:cNvSpPr/>
            <p:nvPr/>
          </p:nvSpPr>
          <p:spPr>
            <a:xfrm rot="5400000">
              <a:off x="6967872" y="4446134"/>
              <a:ext cx="125765" cy="901814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3428F1-40BC-95C3-907D-858389CBEFD8}"/>
              </a:ext>
            </a:extLst>
          </p:cNvPr>
          <p:cNvGrpSpPr/>
          <p:nvPr/>
        </p:nvGrpSpPr>
        <p:grpSpPr>
          <a:xfrm>
            <a:off x="5790218" y="2664451"/>
            <a:ext cx="3546546" cy="591530"/>
            <a:chOff x="6175143" y="1169242"/>
            <a:chExt cx="3546546" cy="591530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B27EBFD-5E5F-17D2-F5D7-A0A3A99A6307}"/>
                </a:ext>
              </a:extLst>
            </p:cNvPr>
            <p:cNvGrpSpPr/>
            <p:nvPr/>
          </p:nvGrpSpPr>
          <p:grpSpPr>
            <a:xfrm>
              <a:off x="6175143" y="1254271"/>
              <a:ext cx="3332322" cy="400110"/>
              <a:chOff x="4149339" y="4679040"/>
              <a:chExt cx="3332322" cy="400110"/>
            </a:xfrm>
          </p:grpSpPr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CBB9192D-061A-1DE7-7102-551B316F93CC}"/>
                  </a:ext>
                </a:extLst>
              </p:cNvPr>
              <p:cNvSpPr txBox="1"/>
              <p:nvPr/>
            </p:nvSpPr>
            <p:spPr>
              <a:xfrm>
                <a:off x="4149339" y="4679040"/>
                <a:ext cx="2611359" cy="40011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Pre-test 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4" name="Up Arrow 63">
                <a:extLst>
                  <a:ext uri="{FF2B5EF4-FFF2-40B4-BE49-F238E27FC236}">
                    <a16:creationId xmlns:a16="http://schemas.microsoft.com/office/drawing/2014/main" id="{1229BAFC-CE3F-BA08-891A-C78D95CE1C88}"/>
                  </a:ext>
                </a:extLst>
              </p:cNvPr>
              <p:cNvSpPr/>
              <p:nvPr/>
            </p:nvSpPr>
            <p:spPr>
              <a:xfrm rot="5400000">
                <a:off x="7069521" y="4547786"/>
                <a:ext cx="125767" cy="698513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9" name="Left Brace 38">
              <a:extLst>
                <a:ext uri="{FF2B5EF4-FFF2-40B4-BE49-F238E27FC236}">
                  <a16:creationId xmlns:a16="http://schemas.microsoft.com/office/drawing/2014/main" id="{A33DF842-A155-E632-6470-B087B23BFE5D}"/>
                </a:ext>
              </a:extLst>
            </p:cNvPr>
            <p:cNvSpPr/>
            <p:nvPr/>
          </p:nvSpPr>
          <p:spPr>
            <a:xfrm>
              <a:off x="9519388" y="1169242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BA5B549-1CEC-9064-B7D6-FA280790CFA7}"/>
              </a:ext>
            </a:extLst>
          </p:cNvPr>
          <p:cNvSpPr txBox="1"/>
          <p:nvPr/>
        </p:nvSpPr>
        <p:spPr>
          <a:xfrm>
            <a:off x="-1244184" y="15065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460698-C1E0-DD76-9894-D4409D1154C0}"/>
              </a:ext>
            </a:extLst>
          </p:cNvPr>
          <p:cNvSpPr txBox="1"/>
          <p:nvPr/>
        </p:nvSpPr>
        <p:spPr>
          <a:xfrm>
            <a:off x="-142407" y="15065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D0234358-C017-141B-F550-C08FD479C068}"/>
              </a:ext>
            </a:extLst>
          </p:cNvPr>
          <p:cNvSpPr/>
          <p:nvPr/>
        </p:nvSpPr>
        <p:spPr>
          <a:xfrm rot="5400000" flipH="1">
            <a:off x="9894805" y="2699581"/>
            <a:ext cx="2666025" cy="1240858"/>
          </a:xfrm>
          <a:prstGeom prst="uturnArrow">
            <a:avLst>
              <a:gd name="adj1" fmla="val 3932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475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" grpId="0" uiExpand="1" build="p" animBg="1"/>
      <p:bldP spid="55" grpId="0"/>
      <p:bldP spid="19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630" y="200576"/>
            <a:ext cx="10515600" cy="333800"/>
          </a:xfrm>
        </p:spPr>
        <p:txBody>
          <a:bodyPr/>
          <a:lstStyle/>
          <a:p>
            <a:r>
              <a:rPr lang="en-US" dirty="0"/>
              <a:t>Program Flow – Counting (For) Loop – Version 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0FFE44-7CD5-2B45-B92A-7158781899C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90471" y="3652325"/>
            <a:ext cx="5281618" cy="240508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0070C0"/>
                </a:solidFill>
              </a:rPr>
              <a:t>Alternative: </a:t>
            </a:r>
          </a:p>
          <a:p>
            <a:r>
              <a:rPr lang="en-US" sz="2000" dirty="0">
                <a:solidFill>
                  <a:srgbClr val="C00000"/>
                </a:solidFill>
              </a:rPr>
              <a:t>move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7030A0"/>
                </a:solidFill>
              </a:rPr>
              <a:t>Pre-test loop guard </a:t>
            </a:r>
            <a:r>
              <a:rPr lang="en-US" sz="2000" dirty="0">
                <a:solidFill>
                  <a:srgbClr val="2C895B"/>
                </a:solidFill>
              </a:rPr>
              <a:t>before the loop</a:t>
            </a:r>
            <a:r>
              <a:rPr lang="en-US" sz="2000" dirty="0"/>
              <a:t> </a:t>
            </a:r>
          </a:p>
          <a:p>
            <a:r>
              <a:rPr lang="en-US" sz="2000" dirty="0">
                <a:solidFill>
                  <a:srgbClr val="C00000"/>
                </a:solidFill>
              </a:rPr>
              <a:t>Add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7030A0"/>
                </a:solidFill>
              </a:rPr>
              <a:t>post-test loop guard</a:t>
            </a:r>
          </a:p>
          <a:p>
            <a:pPr lvl="1"/>
            <a:r>
              <a:rPr lang="en-US" sz="2000" i="1" dirty="0">
                <a:solidFill>
                  <a:srgbClr val="F37440"/>
                </a:solidFill>
              </a:rPr>
              <a:t>converts</a:t>
            </a:r>
            <a:r>
              <a:rPr lang="en-US" sz="2000" dirty="0"/>
              <a:t> to </a:t>
            </a:r>
            <a:r>
              <a:rPr lang="en-US" sz="2000" i="1" dirty="0">
                <a:solidFill>
                  <a:srgbClr val="2C895B"/>
                </a:solidFill>
              </a:rPr>
              <a:t>do while</a:t>
            </a:r>
            <a:endParaRPr lang="en-US" sz="2000" dirty="0"/>
          </a:p>
          <a:p>
            <a:pPr lvl="1"/>
            <a:r>
              <a:rPr lang="en-US" sz="2000" b="1" dirty="0">
                <a:solidFill>
                  <a:srgbClr val="C00000"/>
                </a:solidFill>
              </a:rPr>
              <a:t>removes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an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b="1" dirty="0">
                <a:solidFill>
                  <a:srgbClr val="7030A0"/>
                </a:solidFill>
              </a:rPr>
              <a:t>unconditional</a:t>
            </a:r>
            <a:r>
              <a:rPr lang="en-US" sz="2000" dirty="0">
                <a:solidFill>
                  <a:srgbClr val="7030A0"/>
                </a:solidFill>
              </a:rPr>
              <a:t> </a:t>
            </a:r>
            <a:r>
              <a:rPr lang="en-US" sz="2000" b="1" dirty="0">
                <a:solidFill>
                  <a:srgbClr val="7030A0"/>
                </a:solidFill>
              </a:rPr>
              <a:t>branch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17FCDB8-53E0-5949-8914-0D570D8A4F30}"/>
              </a:ext>
            </a:extLst>
          </p:cNvPr>
          <p:cNvSpPr/>
          <p:nvPr/>
        </p:nvSpPr>
        <p:spPr bwMode="auto">
          <a:xfrm>
            <a:off x="290471" y="1506511"/>
            <a:ext cx="4697897" cy="11401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2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= 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r1++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block */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706E79A-8EBD-A241-9BC3-666617D2E9E6}"/>
              </a:ext>
            </a:extLst>
          </p:cNvPr>
          <p:cNvSpPr/>
          <p:nvPr/>
        </p:nvSpPr>
        <p:spPr bwMode="auto">
          <a:xfrm>
            <a:off x="8832705" y="1276086"/>
            <a:ext cx="3245114" cy="480006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r1, 0</a:t>
            </a:r>
          </a:p>
          <a:p>
            <a:endParaRPr lang="en-US" sz="2000" dirty="0">
              <a:solidFill>
                <a:srgbClr val="F3753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 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Lendfr</a:t>
            </a:r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block code</a:t>
            </a:r>
          </a:p>
          <a:p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r1, r1, 1</a:t>
            </a:r>
          </a:p>
          <a:p>
            <a:endParaRPr lang="en-US" sz="2000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7A8667A-A018-C09F-4921-4C27321ABEA6}"/>
              </a:ext>
            </a:extLst>
          </p:cNvPr>
          <p:cNvGrpSpPr/>
          <p:nvPr/>
        </p:nvGrpSpPr>
        <p:grpSpPr>
          <a:xfrm>
            <a:off x="794603" y="594012"/>
            <a:ext cx="1042300" cy="911544"/>
            <a:chOff x="721836" y="690399"/>
            <a:chExt cx="1042300" cy="911544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10C6EB-3212-1548-A622-F96C26FD16A3}"/>
                </a:ext>
              </a:extLst>
            </p:cNvPr>
            <p:cNvSpPr txBox="1"/>
            <p:nvPr/>
          </p:nvSpPr>
          <p:spPr>
            <a:xfrm>
              <a:off x="721836" y="690399"/>
              <a:ext cx="1042300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Pre loop setup</a:t>
              </a:r>
            </a:p>
          </p:txBody>
        </p:sp>
        <p:sp>
          <p:nvSpPr>
            <p:cNvPr id="3" name="Down Arrow 2">
              <a:extLst>
                <a:ext uri="{FF2B5EF4-FFF2-40B4-BE49-F238E27FC236}">
                  <a16:creationId xmlns:a16="http://schemas.microsoft.com/office/drawing/2014/main" id="{A0065DDD-5416-B440-B1B2-36D42CE285B5}"/>
                </a:ext>
              </a:extLst>
            </p:cNvPr>
            <p:cNvSpPr/>
            <p:nvPr/>
          </p:nvSpPr>
          <p:spPr>
            <a:xfrm>
              <a:off x="1574930" y="1345389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AF46FE0-B209-69FC-22BA-8E5BF750E867}"/>
              </a:ext>
            </a:extLst>
          </p:cNvPr>
          <p:cNvGrpSpPr/>
          <p:nvPr/>
        </p:nvGrpSpPr>
        <p:grpSpPr>
          <a:xfrm>
            <a:off x="2189979" y="636602"/>
            <a:ext cx="1388480" cy="902885"/>
            <a:chOff x="2177316" y="690399"/>
            <a:chExt cx="1388480" cy="902885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C268137-911D-5B44-A196-213B42C925DC}"/>
                </a:ext>
              </a:extLst>
            </p:cNvPr>
            <p:cNvSpPr txBox="1"/>
            <p:nvPr/>
          </p:nvSpPr>
          <p:spPr>
            <a:xfrm>
              <a:off x="2177316" y="690399"/>
              <a:ext cx="1388480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Pre-test</a:t>
              </a:r>
            </a:p>
            <a:p>
              <a:r>
                <a:rPr lang="en-US" dirty="0">
                  <a:solidFill>
                    <a:schemeClr val="tx2"/>
                  </a:solidFill>
                </a:rPr>
                <a:t>Loop guard</a:t>
              </a:r>
            </a:p>
          </p:txBody>
        </p:sp>
        <p:sp>
          <p:nvSpPr>
            <p:cNvPr id="53" name="Down Arrow 52">
              <a:extLst>
                <a:ext uri="{FF2B5EF4-FFF2-40B4-BE49-F238E27FC236}">
                  <a16:creationId xmlns:a16="http://schemas.microsoft.com/office/drawing/2014/main" id="{3BEFF106-84E6-A543-9047-69B8515A1ACA}"/>
                </a:ext>
              </a:extLst>
            </p:cNvPr>
            <p:cNvSpPr/>
            <p:nvPr/>
          </p:nvSpPr>
          <p:spPr>
            <a:xfrm>
              <a:off x="2808779" y="1336730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D815E6-4F97-7DBE-C6E4-29D5A00DEE6C}"/>
              </a:ext>
            </a:extLst>
          </p:cNvPr>
          <p:cNvGrpSpPr/>
          <p:nvPr/>
        </p:nvGrpSpPr>
        <p:grpSpPr>
          <a:xfrm>
            <a:off x="3887873" y="639676"/>
            <a:ext cx="1180879" cy="902885"/>
            <a:chOff x="3842484" y="675791"/>
            <a:chExt cx="1180879" cy="902885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E2F2652-0639-494E-8213-568E3CB4888B}"/>
                </a:ext>
              </a:extLst>
            </p:cNvPr>
            <p:cNvSpPr txBox="1"/>
            <p:nvPr/>
          </p:nvSpPr>
          <p:spPr>
            <a:xfrm>
              <a:off x="3848088" y="675791"/>
              <a:ext cx="1175275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Post loop update</a:t>
              </a:r>
            </a:p>
          </p:txBody>
        </p:sp>
        <p:sp>
          <p:nvSpPr>
            <p:cNvPr id="54" name="Down Arrow 53">
              <a:extLst>
                <a:ext uri="{FF2B5EF4-FFF2-40B4-BE49-F238E27FC236}">
                  <a16:creationId xmlns:a16="http://schemas.microsoft.com/office/drawing/2014/main" id="{FD834C8E-E6DD-2B4A-B9D0-767BA62A00B8}"/>
                </a:ext>
              </a:extLst>
            </p:cNvPr>
            <p:cNvSpPr/>
            <p:nvPr/>
          </p:nvSpPr>
          <p:spPr>
            <a:xfrm>
              <a:off x="3842484" y="1322122"/>
              <a:ext cx="145256" cy="25655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94355A5-C7DD-5640-A4BF-631EB8B6371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DD6BAAE-1C24-CAE3-3331-E3EC64F12C17}"/>
              </a:ext>
            </a:extLst>
          </p:cNvPr>
          <p:cNvGrpSpPr/>
          <p:nvPr/>
        </p:nvGrpSpPr>
        <p:grpSpPr>
          <a:xfrm>
            <a:off x="6262490" y="1354919"/>
            <a:ext cx="3205238" cy="400110"/>
            <a:chOff x="4276424" y="4651309"/>
            <a:chExt cx="3205238" cy="400110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8D41878-B845-CC7C-DFD1-E6AC5D21EE4C}"/>
                </a:ext>
              </a:extLst>
            </p:cNvPr>
            <p:cNvSpPr txBox="1"/>
            <p:nvPr/>
          </p:nvSpPr>
          <p:spPr>
            <a:xfrm>
              <a:off x="4276424" y="4651309"/>
              <a:ext cx="2317648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Pre-loop setup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67" name="Up Arrow 66">
              <a:extLst>
                <a:ext uri="{FF2B5EF4-FFF2-40B4-BE49-F238E27FC236}">
                  <a16:creationId xmlns:a16="http://schemas.microsoft.com/office/drawing/2014/main" id="{5DE0568C-C461-40B8-06E7-5B164F6BAC7B}"/>
                </a:ext>
              </a:extLst>
            </p:cNvPr>
            <p:cNvSpPr/>
            <p:nvPr/>
          </p:nvSpPr>
          <p:spPr>
            <a:xfrm rot="5400000">
              <a:off x="6967872" y="4446134"/>
              <a:ext cx="125765" cy="901814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61423ACA-1099-91EE-C3C1-4910C4570DD3}"/>
              </a:ext>
            </a:extLst>
          </p:cNvPr>
          <p:cNvGrpSpPr/>
          <p:nvPr/>
        </p:nvGrpSpPr>
        <p:grpSpPr>
          <a:xfrm>
            <a:off x="6473769" y="4085934"/>
            <a:ext cx="3012025" cy="400110"/>
            <a:chOff x="4469637" y="4685456"/>
            <a:chExt cx="3012025" cy="400110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00F4F0F-EB37-AA69-FCE0-C07BFDAD05E3}"/>
                </a:ext>
              </a:extLst>
            </p:cNvPr>
            <p:cNvSpPr txBox="1"/>
            <p:nvPr/>
          </p:nvSpPr>
          <p:spPr>
            <a:xfrm>
              <a:off x="4469637" y="4685456"/>
              <a:ext cx="2124435" cy="40011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accent1"/>
                  </a:solidFill>
                </a:rPr>
                <a:t>Post loop update</a:t>
              </a:r>
              <a:endParaRPr lang="en-US" sz="2000" dirty="0">
                <a:solidFill>
                  <a:srgbClr val="FF0000"/>
                </a:solidFill>
              </a:endParaRPr>
            </a:p>
          </p:txBody>
        </p:sp>
        <p:sp>
          <p:nvSpPr>
            <p:cNvPr id="73" name="Up Arrow 72">
              <a:extLst>
                <a:ext uri="{FF2B5EF4-FFF2-40B4-BE49-F238E27FC236}">
                  <a16:creationId xmlns:a16="http://schemas.microsoft.com/office/drawing/2014/main" id="{548F5135-21B4-C738-6732-84579D9AB67B}"/>
                </a:ext>
              </a:extLst>
            </p:cNvPr>
            <p:cNvSpPr/>
            <p:nvPr/>
          </p:nvSpPr>
          <p:spPr>
            <a:xfrm rot="5400000">
              <a:off x="6967872" y="4446134"/>
              <a:ext cx="125765" cy="901814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A71B222-B75A-C468-469D-16E231558FBC}"/>
              </a:ext>
            </a:extLst>
          </p:cNvPr>
          <p:cNvGrpSpPr/>
          <p:nvPr/>
        </p:nvGrpSpPr>
        <p:grpSpPr>
          <a:xfrm>
            <a:off x="6224598" y="2083072"/>
            <a:ext cx="3220579" cy="591530"/>
            <a:chOff x="6204361" y="4035957"/>
            <a:chExt cx="3220579" cy="591530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09E6B34E-625F-EC05-2D0A-6BD33ACB17B0}"/>
                </a:ext>
              </a:extLst>
            </p:cNvPr>
            <p:cNvGrpSpPr/>
            <p:nvPr/>
          </p:nvGrpSpPr>
          <p:grpSpPr>
            <a:xfrm>
              <a:off x="6204361" y="4167466"/>
              <a:ext cx="3032139" cy="400110"/>
              <a:chOff x="4545997" y="4715162"/>
              <a:chExt cx="3032139" cy="400110"/>
            </a:xfrm>
          </p:grpSpPr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D3FE6DBC-8428-B370-D4A4-E6BE7B147BAA}"/>
                  </a:ext>
                </a:extLst>
              </p:cNvPr>
              <p:cNvSpPr txBox="1"/>
              <p:nvPr/>
            </p:nvSpPr>
            <p:spPr>
              <a:xfrm>
                <a:off x="4545997" y="4715162"/>
                <a:ext cx="2350908" cy="40011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Pre-test 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0" name="Up Arrow 69">
                <a:extLst>
                  <a:ext uri="{FF2B5EF4-FFF2-40B4-BE49-F238E27FC236}">
                    <a16:creationId xmlns:a16="http://schemas.microsoft.com/office/drawing/2014/main" id="{CB4EF291-8CDE-1B53-D0E5-5A7CE6D90E97}"/>
                  </a:ext>
                </a:extLst>
              </p:cNvPr>
              <p:cNvSpPr/>
              <p:nvPr/>
            </p:nvSpPr>
            <p:spPr>
              <a:xfrm rot="5400000">
                <a:off x="7194178" y="4519417"/>
                <a:ext cx="120891" cy="647024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0" name="Left Brace 39">
              <a:extLst>
                <a:ext uri="{FF2B5EF4-FFF2-40B4-BE49-F238E27FC236}">
                  <a16:creationId xmlns:a16="http://schemas.microsoft.com/office/drawing/2014/main" id="{9CBB09A0-3D35-86F9-9A77-760C011393F0}"/>
                </a:ext>
              </a:extLst>
            </p:cNvPr>
            <p:cNvSpPr/>
            <p:nvPr/>
          </p:nvSpPr>
          <p:spPr>
            <a:xfrm>
              <a:off x="9222639" y="4035957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67C67E2-167B-9FAB-6389-0D47AE6A6442}"/>
              </a:ext>
            </a:extLst>
          </p:cNvPr>
          <p:cNvGrpSpPr/>
          <p:nvPr/>
        </p:nvGrpSpPr>
        <p:grpSpPr>
          <a:xfrm>
            <a:off x="5877147" y="4728702"/>
            <a:ext cx="3608647" cy="591530"/>
            <a:chOff x="5834359" y="5524400"/>
            <a:chExt cx="3608647" cy="591530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544B5141-E84B-F382-AD85-50539EC4967C}"/>
                </a:ext>
              </a:extLst>
            </p:cNvPr>
            <p:cNvGrpSpPr/>
            <p:nvPr/>
          </p:nvGrpSpPr>
          <p:grpSpPr>
            <a:xfrm>
              <a:off x="5834359" y="5657300"/>
              <a:ext cx="3388280" cy="400110"/>
              <a:chOff x="4097031" y="4668267"/>
              <a:chExt cx="3388280" cy="400110"/>
            </a:xfrm>
          </p:grpSpPr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8E0A9FA8-6A9A-B090-0AAB-57BF6B961F0C}"/>
                  </a:ext>
                </a:extLst>
              </p:cNvPr>
              <p:cNvSpPr txBox="1"/>
              <p:nvPr/>
            </p:nvSpPr>
            <p:spPr>
              <a:xfrm>
                <a:off x="4097031" y="4668267"/>
                <a:ext cx="2579290" cy="40011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accent1"/>
                    </a:solidFill>
                  </a:rPr>
                  <a:t>Post-test loop guard</a:t>
                </a:r>
                <a:endParaRPr lang="en-US" sz="2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6" name="Up Arrow 75">
                <a:extLst>
                  <a:ext uri="{FF2B5EF4-FFF2-40B4-BE49-F238E27FC236}">
                    <a16:creationId xmlns:a16="http://schemas.microsoft.com/office/drawing/2014/main" id="{FE5F1742-E546-6377-F488-ABD6B8184409}"/>
                  </a:ext>
                </a:extLst>
              </p:cNvPr>
              <p:cNvSpPr/>
              <p:nvPr/>
            </p:nvSpPr>
            <p:spPr>
              <a:xfrm rot="5400000">
                <a:off x="7011903" y="4420778"/>
                <a:ext cx="137828" cy="808989"/>
              </a:xfrm>
              <a:prstGeom prst="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1" name="Left Brace 40">
              <a:extLst>
                <a:ext uri="{FF2B5EF4-FFF2-40B4-BE49-F238E27FC236}">
                  <a16:creationId xmlns:a16="http://schemas.microsoft.com/office/drawing/2014/main" id="{3C71A212-D424-6968-8766-C3F342B7ED0A}"/>
                </a:ext>
              </a:extLst>
            </p:cNvPr>
            <p:cNvSpPr/>
            <p:nvPr/>
          </p:nvSpPr>
          <p:spPr>
            <a:xfrm>
              <a:off x="9240705" y="5524400"/>
              <a:ext cx="202301" cy="591530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BA5B549-1CEC-9064-B7D6-FA280790CFA7}"/>
              </a:ext>
            </a:extLst>
          </p:cNvPr>
          <p:cNvSpPr txBox="1"/>
          <p:nvPr/>
        </p:nvSpPr>
        <p:spPr>
          <a:xfrm>
            <a:off x="-1244184" y="15065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460698-C1E0-DD76-9894-D4409D1154C0}"/>
              </a:ext>
            </a:extLst>
          </p:cNvPr>
          <p:cNvSpPr txBox="1"/>
          <p:nvPr/>
        </p:nvSpPr>
        <p:spPr>
          <a:xfrm>
            <a:off x="-142407" y="15065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258A1A28-A025-50B9-6ADE-003F138F788D}"/>
              </a:ext>
            </a:extLst>
          </p:cNvPr>
          <p:cNvSpPr/>
          <p:nvPr/>
        </p:nvSpPr>
        <p:spPr>
          <a:xfrm rot="5400000" flipH="1">
            <a:off x="10243703" y="3509348"/>
            <a:ext cx="2263869" cy="1240858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7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14" grpId="0" animBg="1"/>
      <p:bldP spid="55" grpId="0"/>
      <p:bldP spid="19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CEBDF-B7CF-327C-CA94-64E4B801298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2657" y="5281733"/>
            <a:ext cx="5534647" cy="604717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Nest loop blocks as you would in C or Java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4F1E24-14E0-DF48-C5A6-7B55A6F74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loops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C727E7E-53DB-F121-0CD0-FBB8E6127D38}"/>
              </a:ext>
            </a:extLst>
          </p:cNvPr>
          <p:cNvSpPr/>
          <p:nvPr/>
        </p:nvSpPr>
        <p:spPr bwMode="auto">
          <a:xfrm>
            <a:off x="810538" y="889830"/>
            <a:ext cx="4579737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= 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r3++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0;</a:t>
            </a:r>
          </a:p>
          <a:p>
            <a:endParaRPr lang="en-US" sz="20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do {</a:t>
            </a:r>
            <a:endParaRPr lang="en-US" sz="20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r0 = r0 + r1++;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} while (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 &lt; 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r2 = r2 + r1;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r5 = r0;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8DA7C7-E7C6-14D1-188B-4990677A510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4B9F323-1204-F356-3F9B-BA9DA43534F9}"/>
              </a:ext>
            </a:extLst>
          </p:cNvPr>
          <p:cNvSpPr/>
          <p:nvPr/>
        </p:nvSpPr>
        <p:spPr bwMode="auto">
          <a:xfrm>
            <a:off x="6243779" y="95561"/>
            <a:ext cx="5596964" cy="668244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r3, 0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r3, 10	// loop guard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bge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Lendfor</a:t>
            </a:r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mov r0, 0</a:t>
            </a:r>
          </a:p>
          <a:p>
            <a:endParaRPr lang="en-US" sz="20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r0, r0, r1</a:t>
            </a:r>
          </a:p>
          <a:p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endParaRPr lang="en-US" sz="2000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r1, 10   // loop guard</a:t>
            </a:r>
          </a:p>
          <a:p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Ldo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000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</a:t>
            </a: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 r2, r2, r1 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r3, r3, 1 // loop iteration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Lfor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Lendfor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mov r5, r0</a:t>
            </a:r>
          </a:p>
        </p:txBody>
      </p:sp>
      <p:sp>
        <p:nvSpPr>
          <p:cNvPr id="11" name="U-Turn Arrow 10">
            <a:extLst>
              <a:ext uri="{FF2B5EF4-FFF2-40B4-BE49-F238E27FC236}">
                <a16:creationId xmlns:a16="http://schemas.microsoft.com/office/drawing/2014/main" id="{C5294C25-3E79-9E46-4E5E-80B056787D13}"/>
              </a:ext>
            </a:extLst>
          </p:cNvPr>
          <p:cNvSpPr/>
          <p:nvPr/>
        </p:nvSpPr>
        <p:spPr>
          <a:xfrm rot="5400000" flipH="1" flipV="1">
            <a:off x="5704679" y="2917316"/>
            <a:ext cx="1621926" cy="835743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436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U-Turn Arrow 13">
            <a:extLst>
              <a:ext uri="{FF2B5EF4-FFF2-40B4-BE49-F238E27FC236}">
                <a16:creationId xmlns:a16="http://schemas.microsoft.com/office/drawing/2014/main" id="{2E8498B2-AB69-45F8-EE43-0F6AB87B08D5}"/>
              </a:ext>
            </a:extLst>
          </p:cNvPr>
          <p:cNvSpPr/>
          <p:nvPr/>
        </p:nvSpPr>
        <p:spPr>
          <a:xfrm rot="5400000" flipH="1" flipV="1">
            <a:off x="3734042" y="2750352"/>
            <a:ext cx="5349762" cy="1049180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62999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U-Turn Arrow 14">
            <a:extLst>
              <a:ext uri="{FF2B5EF4-FFF2-40B4-BE49-F238E27FC236}">
                <a16:creationId xmlns:a16="http://schemas.microsoft.com/office/drawing/2014/main" id="{FEB324A9-5723-D82F-C407-B386A594D293}"/>
              </a:ext>
            </a:extLst>
          </p:cNvPr>
          <p:cNvSpPr/>
          <p:nvPr/>
        </p:nvSpPr>
        <p:spPr>
          <a:xfrm rot="5400000" flipH="1" flipV="1">
            <a:off x="1011939" y="2175255"/>
            <a:ext cx="647538" cy="437536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U-Turn Arrow 15">
            <a:extLst>
              <a:ext uri="{FF2B5EF4-FFF2-40B4-BE49-F238E27FC236}">
                <a16:creationId xmlns:a16="http://schemas.microsoft.com/office/drawing/2014/main" id="{F36F2BA2-C8BF-7C1A-E8A6-60C46E5E46F2}"/>
              </a:ext>
            </a:extLst>
          </p:cNvPr>
          <p:cNvSpPr/>
          <p:nvPr/>
        </p:nvSpPr>
        <p:spPr>
          <a:xfrm rot="5400000" flipH="1" flipV="1">
            <a:off x="-720389" y="2269837"/>
            <a:ext cx="2898142" cy="464210"/>
          </a:xfrm>
          <a:prstGeom prst="uturnArrow">
            <a:avLst>
              <a:gd name="adj1" fmla="val 4865"/>
              <a:gd name="adj2" fmla="val 7510"/>
              <a:gd name="adj3" fmla="val 20789"/>
              <a:gd name="adj4" fmla="val 42454"/>
              <a:gd name="adj5" fmla="val 86724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60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animBg="1"/>
      <p:bldP spid="11" grpId="0" animBg="1"/>
      <p:bldP spid="14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94D6A-DEEC-8A2E-DCA2-321A28A7DBB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8397" y="1405966"/>
            <a:ext cx="5067512" cy="2287819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400" dirty="0"/>
              <a:t>It is hard to understand and debug loops when you </a:t>
            </a:r>
            <a:r>
              <a:rPr lang="en-US" sz="2400" dirty="0">
                <a:solidFill>
                  <a:srgbClr val="FF0000"/>
                </a:solidFill>
              </a:rPr>
              <a:t>branch into the middle of a loop</a:t>
            </a:r>
            <a:endParaRPr lang="en-US" sz="2400" b="1" dirty="0">
              <a:solidFill>
                <a:srgbClr val="FF0000"/>
              </a:solidFill>
            </a:endParaRPr>
          </a:p>
          <a:p>
            <a:r>
              <a:rPr lang="en-US" sz="2400" b="1" dirty="0"/>
              <a:t>Keep loops proper nested</a:t>
            </a:r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F155D-22B5-684C-949C-E4BEB9652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8541"/>
            <a:ext cx="11987939" cy="551042"/>
          </a:xfrm>
        </p:spPr>
        <p:txBody>
          <a:bodyPr/>
          <a:lstStyle/>
          <a:p>
            <a:r>
              <a:rPr lang="en-US" dirty="0"/>
              <a:t>Keep loops Properly Nested: </a:t>
            </a:r>
            <a:br>
              <a:rPr lang="en-US" dirty="0"/>
            </a:br>
            <a:r>
              <a:rPr lang="en-US" dirty="0"/>
              <a:t>	Do not branch into the middle of a loop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A127945-83BD-FE40-B013-ACB3254F8897}"/>
              </a:ext>
            </a:extLst>
          </p:cNvPr>
          <p:cNvSpPr/>
          <p:nvPr/>
        </p:nvSpPr>
        <p:spPr bwMode="auto">
          <a:xfrm>
            <a:off x="7417840" y="1344817"/>
            <a:ext cx="4451790" cy="503562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Do not do the following:</a:t>
            </a:r>
            <a:endParaRPr lang="en-US" sz="2400" dirty="0"/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.Lloop1: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r1, r1,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.Lloop2: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r2, r2,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r2, r1, r3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r1, 10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.Lloop1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.Lend1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add r3, r3, 1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r2, 20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ble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.Lloop2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.Lend1: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E769A-DCFC-0C4F-983F-375DFEA068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8" name="U-Turn Arrow 27">
            <a:extLst>
              <a:ext uri="{FF2B5EF4-FFF2-40B4-BE49-F238E27FC236}">
                <a16:creationId xmlns:a16="http://schemas.microsoft.com/office/drawing/2014/main" id="{61D44D4D-9ADD-CBDD-6917-59A746B7C669}"/>
              </a:ext>
            </a:extLst>
          </p:cNvPr>
          <p:cNvSpPr/>
          <p:nvPr/>
        </p:nvSpPr>
        <p:spPr>
          <a:xfrm rot="5400000" flipH="1" flipV="1">
            <a:off x="6138871" y="2315437"/>
            <a:ext cx="2240163" cy="1468325"/>
          </a:xfrm>
          <a:prstGeom prst="uturnArrow">
            <a:avLst>
              <a:gd name="adj1" fmla="val 4865"/>
              <a:gd name="adj2" fmla="val 6881"/>
              <a:gd name="adj3" fmla="val 20789"/>
              <a:gd name="adj4" fmla="val 42454"/>
              <a:gd name="adj5" fmla="val 609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U-Turn Arrow 18">
            <a:extLst>
              <a:ext uri="{FF2B5EF4-FFF2-40B4-BE49-F238E27FC236}">
                <a16:creationId xmlns:a16="http://schemas.microsoft.com/office/drawing/2014/main" id="{37BF2509-CAEF-0674-A12B-6F5C1DA85B2E}"/>
              </a:ext>
            </a:extLst>
          </p:cNvPr>
          <p:cNvSpPr/>
          <p:nvPr/>
        </p:nvSpPr>
        <p:spPr>
          <a:xfrm rot="5400000" flipH="1" flipV="1">
            <a:off x="6203837" y="3677160"/>
            <a:ext cx="2962111" cy="985041"/>
          </a:xfrm>
          <a:prstGeom prst="uturnArrow">
            <a:avLst>
              <a:gd name="adj1" fmla="val 4865"/>
              <a:gd name="adj2" fmla="val 6539"/>
              <a:gd name="adj3" fmla="val 20789"/>
              <a:gd name="adj4" fmla="val 42454"/>
              <a:gd name="adj5" fmla="val 5249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U-Turn Arrow 12">
            <a:extLst>
              <a:ext uri="{FF2B5EF4-FFF2-40B4-BE49-F238E27FC236}">
                <a16:creationId xmlns:a16="http://schemas.microsoft.com/office/drawing/2014/main" id="{76A5C918-4252-89D7-C767-F6FAFB60E5E0}"/>
              </a:ext>
            </a:extLst>
          </p:cNvPr>
          <p:cNvSpPr/>
          <p:nvPr/>
        </p:nvSpPr>
        <p:spPr>
          <a:xfrm rot="5400000" flipV="1">
            <a:off x="6454021" y="4466604"/>
            <a:ext cx="1524906" cy="1809031"/>
          </a:xfrm>
          <a:prstGeom prst="uturnArrow">
            <a:avLst>
              <a:gd name="adj1" fmla="val 4865"/>
              <a:gd name="adj2" fmla="val 6464"/>
              <a:gd name="adj3" fmla="val 20789"/>
              <a:gd name="adj4" fmla="val 42454"/>
              <a:gd name="adj5" fmla="val 75314"/>
            </a:avLst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9B9769-5D6D-478E-11B9-18B7F7C41555}"/>
              </a:ext>
            </a:extLst>
          </p:cNvPr>
          <p:cNvSpPr txBox="1"/>
          <p:nvPr/>
        </p:nvSpPr>
        <p:spPr>
          <a:xfrm>
            <a:off x="3029477" y="4186061"/>
            <a:ext cx="382910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Bad practice: branch into loop body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3C2A3782-544B-1015-065C-CD5AAAC97F48}"/>
              </a:ext>
            </a:extLst>
          </p:cNvPr>
          <p:cNvSpPr/>
          <p:nvPr/>
        </p:nvSpPr>
        <p:spPr>
          <a:xfrm rot="10800000">
            <a:off x="10141528" y="5650736"/>
            <a:ext cx="350997" cy="13539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8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9" grpId="0" animBg="1"/>
      <p:bldP spid="5" grpId="0" animBg="1"/>
      <p:bldP spid="3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37E8C-907B-FE27-B311-8B1E4B6FC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63622-0BC4-39CA-2370-1942A02C6727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421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6E7A361-8350-844A-B46B-A6EEE21CB5ED}"/>
              </a:ext>
            </a:extLst>
          </p:cNvPr>
          <p:cNvSpPr/>
          <p:nvPr/>
        </p:nvSpPr>
        <p:spPr bwMode="auto">
          <a:xfrm>
            <a:off x="7153835" y="1203456"/>
            <a:ext cx="4773943" cy="364212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  <a:alpha val="74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0001042c &lt;</a:t>
            </a:r>
            <a:r>
              <a:rPr lang="en-US" sz="16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inloop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1042c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e3530061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0x61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10430: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ba000002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10440 &lt;store&gt;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10434: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e353007a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0x7a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10438: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ca000000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bgt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&lt;store&gt;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1043c: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e2433020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sub r3, r3, #32</a:t>
            </a: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00010440 &lt;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store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16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e7c13002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strb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[r1, r2]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10444: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e2822001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add r2, r2, 0x1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10448: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e7d03002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ldrb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[r0, r2]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1044c: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e3530000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r3, 0x0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10450: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1afffff5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1042c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inloop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336A66-93EC-6644-9E0B-E766189DF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39" y="100170"/>
            <a:ext cx="10694407" cy="629771"/>
          </a:xfrm>
        </p:spPr>
        <p:txBody>
          <a:bodyPr/>
          <a:lstStyle/>
          <a:p>
            <a:r>
              <a:rPr lang="en-US" sz="2800" dirty="0"/>
              <a:t>CPU Operational Overview: Executing Machine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4D3B6-E447-174E-8963-9FCA769B3F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368" y="872036"/>
            <a:ext cx="6857469" cy="5412329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altLang="en-US" sz="2000" b="1" dirty="0">
                <a:solidFill>
                  <a:srgbClr val="0070C0"/>
                </a:solidFill>
              </a:rPr>
              <a:t>Everything </a:t>
            </a:r>
            <a:r>
              <a:rPr lang="en-US" altLang="en-US" sz="2000" dirty="0"/>
              <a:t>has a</a:t>
            </a:r>
            <a:r>
              <a:rPr lang="en-US" altLang="en-US" sz="2000" b="1" dirty="0">
                <a:solidFill>
                  <a:srgbClr val="0070C0"/>
                </a:solidFill>
              </a:rPr>
              <a:t> memory address</a:t>
            </a:r>
            <a:r>
              <a:rPr lang="en-US" altLang="en-US" sz="2000" dirty="0"/>
              <a:t>: </a:t>
            </a:r>
            <a:r>
              <a:rPr lang="en-US" altLang="en-US" sz="2000" b="1" dirty="0">
                <a:solidFill>
                  <a:schemeClr val="accent1"/>
                </a:solidFill>
              </a:rPr>
              <a:t>instructions</a:t>
            </a:r>
            <a:r>
              <a:rPr lang="en-US" altLang="en-US" sz="2000" dirty="0"/>
              <a:t> &amp; </a:t>
            </a:r>
            <a:r>
              <a:rPr lang="en-US" altLang="en-US" sz="2000" b="1" dirty="0">
                <a:solidFill>
                  <a:schemeClr val="accent1"/>
                </a:solidFill>
              </a:rPr>
              <a:t>data</a:t>
            </a:r>
          </a:p>
          <a:p>
            <a:pPr marL="546100" lvl="1" indent="-203200"/>
            <a:r>
              <a:rPr lang="en-US" altLang="en-US" sz="2000" dirty="0"/>
              <a:t>Machine code uses addresses for loops, branches, function calls, variables, etc.</a:t>
            </a:r>
            <a:endParaRPr lang="en-US" sz="2000" dirty="0"/>
          </a:p>
          <a:p>
            <a:pPr marL="0" indent="0">
              <a:buNone/>
            </a:pPr>
            <a:r>
              <a:rPr lang="en-US" sz="2000" b="1" dirty="0">
                <a:solidFill>
                  <a:srgbClr val="0070C0"/>
                </a:solidFill>
              </a:rPr>
              <a:t>1 Fetch</a:t>
            </a:r>
          </a:p>
          <a:p>
            <a:pPr marL="685800" lvl="1" indent="-342900"/>
            <a:r>
              <a:rPr lang="en-US" sz="2000" dirty="0"/>
              <a:t>read the instruction into memory </a:t>
            </a:r>
            <a:r>
              <a:rPr lang="en-US" sz="2000" b="1" i="1" dirty="0">
                <a:solidFill>
                  <a:schemeClr val="accent1"/>
                </a:solidFill>
              </a:rPr>
              <a:t>(fetch)</a:t>
            </a:r>
          </a:p>
          <a:p>
            <a:pPr marL="685800" lvl="1" indent="-342900"/>
            <a:r>
              <a:rPr lang="en-US" sz="2000" dirty="0"/>
              <a:t>program counter is </a:t>
            </a:r>
            <a:r>
              <a:rPr lang="en-US" sz="2000" dirty="0">
                <a:solidFill>
                  <a:srgbClr val="2C895B"/>
                </a:solidFill>
              </a:rPr>
              <a:t>automatically incremented (+4) to contain the address of the next instruction in memory </a:t>
            </a:r>
            <a:r>
              <a:rPr lang="en-US" sz="2000" dirty="0"/>
              <a:t>Instructions are 32 bits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0070C0"/>
                </a:solidFill>
              </a:rPr>
              <a:t>2 Decode</a:t>
            </a:r>
          </a:p>
          <a:p>
            <a:pPr lvl="1"/>
            <a:r>
              <a:rPr lang="en-US" sz="2000" b="1" i="1" dirty="0">
                <a:solidFill>
                  <a:schemeClr val="accent5"/>
                </a:solidFill>
              </a:rPr>
              <a:t>Decodes the instruction </a:t>
            </a:r>
            <a:r>
              <a:rPr lang="en-US" sz="2000" dirty="0"/>
              <a:t>and sets up execution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0070C0"/>
                </a:solidFill>
              </a:rPr>
              <a:t>3 Execute</a:t>
            </a:r>
          </a:p>
          <a:p>
            <a:pPr lvl="1"/>
            <a:r>
              <a:rPr lang="en-US" sz="2000" dirty="0"/>
              <a:t>CPU completes the </a:t>
            </a:r>
            <a:r>
              <a:rPr lang="en-US" sz="2000" b="1" i="1" dirty="0">
                <a:solidFill>
                  <a:schemeClr val="accent5"/>
                </a:solidFill>
              </a:rPr>
              <a:t>executio</a:t>
            </a:r>
            <a:r>
              <a:rPr lang="en-US" sz="2000" b="1" dirty="0">
                <a:solidFill>
                  <a:schemeClr val="accent5"/>
                </a:solidFill>
              </a:rPr>
              <a:t>n</a:t>
            </a:r>
            <a:r>
              <a:rPr lang="en-US" sz="2000" dirty="0"/>
              <a:t> of the instruction </a:t>
            </a:r>
          </a:p>
          <a:p>
            <a:pPr lvl="1"/>
            <a:r>
              <a:rPr lang="en-US" sz="2000" dirty="0"/>
              <a:t>Execution may alter the pc to take branches, etc.</a:t>
            </a:r>
          </a:p>
          <a:p>
            <a:pPr lvl="1"/>
            <a:r>
              <a:rPr lang="en-US" sz="2000" dirty="0">
                <a:solidFill>
                  <a:schemeClr val="accent1"/>
                </a:solidFill>
              </a:rPr>
              <a:t>Go to </a:t>
            </a:r>
            <a:r>
              <a:rPr lang="en-US" sz="2000" b="1" dirty="0">
                <a:solidFill>
                  <a:schemeClr val="accent1"/>
                </a:solidFill>
              </a:rPr>
              <a:t>fetch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9BBFD-CC59-5A47-8C0F-C85B8202EAD0}"/>
              </a:ext>
            </a:extLst>
          </p:cNvPr>
          <p:cNvSpPr txBox="1"/>
          <p:nvPr/>
        </p:nvSpPr>
        <p:spPr>
          <a:xfrm>
            <a:off x="7392262" y="1219122"/>
            <a:ext cx="1920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</a:rPr>
              <a:t>address    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891A3F-7406-CD4C-A3BD-E95D3A9F7C50}"/>
              </a:ext>
            </a:extLst>
          </p:cNvPr>
          <p:cNvSpPr txBox="1"/>
          <p:nvPr/>
        </p:nvSpPr>
        <p:spPr>
          <a:xfrm>
            <a:off x="9552976" y="1234787"/>
            <a:ext cx="17684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</a:rPr>
              <a:t>assembly version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B6CB3F-6175-3544-81F0-D1A6404B7C73}"/>
              </a:ext>
            </a:extLst>
          </p:cNvPr>
          <p:cNvSpPr txBox="1"/>
          <p:nvPr/>
        </p:nvSpPr>
        <p:spPr>
          <a:xfrm>
            <a:off x="8205821" y="849790"/>
            <a:ext cx="264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text segment in memory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8EF7879-D18F-C04B-A578-AFDFBA510DB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07057B-DB05-E772-F434-639A053B76B6}"/>
              </a:ext>
            </a:extLst>
          </p:cNvPr>
          <p:cNvGrpSpPr/>
          <p:nvPr/>
        </p:nvGrpSpPr>
        <p:grpSpPr>
          <a:xfrm>
            <a:off x="5809129" y="1797992"/>
            <a:ext cx="1767798" cy="252767"/>
            <a:chOff x="5809129" y="2075792"/>
            <a:chExt cx="1767798" cy="252767"/>
          </a:xfrm>
        </p:grpSpPr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77A110C9-78C2-0148-8F81-F76EC069F3BB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34" name="Rectangle 10">
              <a:extLst>
                <a:ext uri="{FF2B5EF4-FFF2-40B4-BE49-F238E27FC236}">
                  <a16:creationId xmlns:a16="http://schemas.microsoft.com/office/drawing/2014/main" id="{42FD753B-827F-E2A5-F35C-DC0185760D25}"/>
                </a:ext>
              </a:extLst>
            </p:cNvPr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A2DE79B-6073-5585-1E2C-F28C217EBDAB}"/>
              </a:ext>
            </a:extLst>
          </p:cNvPr>
          <p:cNvGrpSpPr/>
          <p:nvPr/>
        </p:nvGrpSpPr>
        <p:grpSpPr>
          <a:xfrm>
            <a:off x="5809129" y="2050759"/>
            <a:ext cx="1767798" cy="252767"/>
            <a:chOff x="5809129" y="2075792"/>
            <a:chExt cx="1767798" cy="252767"/>
          </a:xfrm>
        </p:grpSpPr>
        <p:sp>
          <p:nvSpPr>
            <p:cNvPr id="50" name="Right Arrow 49">
              <a:extLst>
                <a:ext uri="{FF2B5EF4-FFF2-40B4-BE49-F238E27FC236}">
                  <a16:creationId xmlns:a16="http://schemas.microsoft.com/office/drawing/2014/main" id="{9A8C5B06-E47C-B5EC-57EE-E8E6E6069028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51" name="Rectangle 10">
              <a:extLst>
                <a:ext uri="{FF2B5EF4-FFF2-40B4-BE49-F238E27FC236}">
                  <a16:creationId xmlns:a16="http://schemas.microsoft.com/office/drawing/2014/main" id="{782FBB15-C8BA-E802-9AC3-952C3BC47DE7}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B4186BA-D254-97D7-C65A-572D44D8EBE4}"/>
              </a:ext>
            </a:extLst>
          </p:cNvPr>
          <p:cNvGrpSpPr/>
          <p:nvPr/>
        </p:nvGrpSpPr>
        <p:grpSpPr>
          <a:xfrm>
            <a:off x="5805558" y="2303526"/>
            <a:ext cx="1767798" cy="252767"/>
            <a:chOff x="5809129" y="2075792"/>
            <a:chExt cx="1767798" cy="252767"/>
          </a:xfrm>
        </p:grpSpPr>
        <p:sp>
          <p:nvSpPr>
            <p:cNvPr id="53" name="Right Arrow 52">
              <a:extLst>
                <a:ext uri="{FF2B5EF4-FFF2-40B4-BE49-F238E27FC236}">
                  <a16:creationId xmlns:a16="http://schemas.microsoft.com/office/drawing/2014/main" id="{B92D9640-E9CB-2793-ED23-6615C51A4AE9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54" name="Rectangle 10">
              <a:extLst>
                <a:ext uri="{FF2B5EF4-FFF2-40B4-BE49-F238E27FC236}">
                  <a16:creationId xmlns:a16="http://schemas.microsoft.com/office/drawing/2014/main" id="{079B4BF3-851B-5F19-F9B0-B6B593F71D45}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431AC90-A779-9555-6E5C-A7BF42007828}"/>
              </a:ext>
            </a:extLst>
          </p:cNvPr>
          <p:cNvGrpSpPr/>
          <p:nvPr/>
        </p:nvGrpSpPr>
        <p:grpSpPr>
          <a:xfrm>
            <a:off x="5805558" y="2564766"/>
            <a:ext cx="1767798" cy="252767"/>
            <a:chOff x="5809129" y="2075792"/>
            <a:chExt cx="1767798" cy="252767"/>
          </a:xfrm>
        </p:grpSpPr>
        <p:sp>
          <p:nvSpPr>
            <p:cNvPr id="56" name="Right Arrow 55">
              <a:extLst>
                <a:ext uri="{FF2B5EF4-FFF2-40B4-BE49-F238E27FC236}">
                  <a16:creationId xmlns:a16="http://schemas.microsoft.com/office/drawing/2014/main" id="{2566FF76-1D44-B146-C378-0CA10868950D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57" name="Rectangle 10">
              <a:extLst>
                <a:ext uri="{FF2B5EF4-FFF2-40B4-BE49-F238E27FC236}">
                  <a16:creationId xmlns:a16="http://schemas.microsoft.com/office/drawing/2014/main" id="{A35A1B7F-DB53-3097-3DFD-63931B341CF7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6FB9112-0473-483D-A7C2-344E7F5D9621}"/>
              </a:ext>
            </a:extLst>
          </p:cNvPr>
          <p:cNvGrpSpPr/>
          <p:nvPr/>
        </p:nvGrpSpPr>
        <p:grpSpPr>
          <a:xfrm>
            <a:off x="5880883" y="3511076"/>
            <a:ext cx="1767798" cy="252767"/>
            <a:chOff x="5809129" y="2075792"/>
            <a:chExt cx="1767798" cy="252767"/>
          </a:xfrm>
        </p:grpSpPr>
        <p:sp>
          <p:nvSpPr>
            <p:cNvPr id="59" name="Right Arrow 58">
              <a:extLst>
                <a:ext uri="{FF2B5EF4-FFF2-40B4-BE49-F238E27FC236}">
                  <a16:creationId xmlns:a16="http://schemas.microsoft.com/office/drawing/2014/main" id="{9374C338-978C-7E0A-0CB1-945924C416A5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0" name="Rectangle 10">
              <a:extLst>
                <a:ext uri="{FF2B5EF4-FFF2-40B4-BE49-F238E27FC236}">
                  <a16:creationId xmlns:a16="http://schemas.microsoft.com/office/drawing/2014/main" id="{BCBD43E4-A0A9-B92F-CC9A-2BD0357F9725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37B9450-F972-A546-9417-55C2228EDECB}"/>
              </a:ext>
            </a:extLst>
          </p:cNvPr>
          <p:cNvGrpSpPr/>
          <p:nvPr/>
        </p:nvGrpSpPr>
        <p:grpSpPr>
          <a:xfrm>
            <a:off x="5880883" y="3770146"/>
            <a:ext cx="1767798" cy="252767"/>
            <a:chOff x="5809129" y="2075792"/>
            <a:chExt cx="1767798" cy="252767"/>
          </a:xfrm>
        </p:grpSpPr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4739515A-DB0A-3BC5-2944-4F1C11C3EB9A}"/>
                </a:ext>
              </a:extLst>
            </p:cNvPr>
            <p:cNvSpPr/>
            <p:nvPr/>
          </p:nvSpPr>
          <p:spPr>
            <a:xfrm flipV="1">
              <a:off x="6768353" y="2118354"/>
              <a:ext cx="808574" cy="167645"/>
            </a:xfrm>
            <a:prstGeom prst="rightArrow">
              <a:avLst>
                <a:gd name="adj1" fmla="val 4999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63" name="Rectangle 10">
              <a:extLst>
                <a:ext uri="{FF2B5EF4-FFF2-40B4-BE49-F238E27FC236}">
                  <a16:creationId xmlns:a16="http://schemas.microsoft.com/office/drawing/2014/main" id="{5F8B8512-3339-0349-F016-7F2BA0F81BAA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gray">
            <a:xfrm>
              <a:off x="5809129" y="2075792"/>
              <a:ext cx="959224" cy="25276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rgbClr val="1D315B"/>
              </a:solidFill>
              <a:miter lim="800000"/>
              <a:headEnd/>
              <a:tailEnd/>
            </a:ln>
            <a:effectLst/>
            <a:extLst>
              <a:ext uri="{AF507438-7753-43e0-B8FC-AC1667EBCBE1}"/>
            </a:extLst>
          </p:spPr>
          <p:txBody>
            <a:bodyPr wrap="none" lIns="92075" tIns="46038" rIns="92075" bIns="46038" anchor="ctr"/>
            <a:lstStyle/>
            <a:p>
              <a:pPr>
                <a:defRPr/>
              </a:pPr>
              <a:r>
                <a:rPr lang="en-US" kern="0" dirty="0">
                  <a:solidFill>
                    <a:schemeClr val="accent6"/>
                  </a:solidFill>
                  <a:latin typeface="Consolas" panose="020B0609020204030204" pitchFamily="49" charset="0"/>
                  <a:ea typeface="ＭＳ Ｐゴシック" charset="0"/>
                  <a:cs typeface="Consolas" panose="020B0609020204030204" pitchFamily="49" charset="0"/>
                </a:rPr>
                <a:t>r15/pc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D88D25E-AC3A-4F27-361B-53FE228A17BE}"/>
              </a:ext>
            </a:extLst>
          </p:cNvPr>
          <p:cNvSpPr txBox="1"/>
          <p:nvPr/>
        </p:nvSpPr>
        <p:spPr>
          <a:xfrm>
            <a:off x="7177165" y="4953043"/>
            <a:ext cx="4751622" cy="830997"/>
          </a:xfrm>
          <a:prstGeom prst="rect">
            <a:avLst/>
          </a:prstGeom>
          <a:noFill/>
          <a:ln w="31750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cs typeface="Courier New" panose="02070309020205020404" pitchFamily="49" charset="0"/>
              </a:rPr>
              <a:t>Edited output For output Created by the command</a:t>
            </a: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objdump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–d </a:t>
            </a:r>
            <a:r>
              <a:rPr lang="en-US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endParaRPr lang="en-US" sz="1600" b="1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objdump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–d –S </a:t>
            </a:r>
            <a:r>
              <a:rPr lang="en-US" sz="16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r>
              <a:rPr lang="en-US" sz="1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adds source code</a:t>
            </a:r>
          </a:p>
        </p:txBody>
      </p:sp>
    </p:spTree>
    <p:extLst>
      <p:ext uri="{BB962C8B-B14F-4D97-AF65-F5344CB8AC3E}">
        <p14:creationId xmlns:p14="http://schemas.microsoft.com/office/powerpoint/2010/main" val="3497997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72C197-C4E9-FB8E-A812-2CB2E8F6F01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81038" y="751618"/>
            <a:ext cx="7876037" cy="286294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200" dirty="0"/>
              <a:t>Assembly language instructions specify an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operation</a:t>
            </a:r>
            <a:r>
              <a:rPr lang="en-US" sz="2200" dirty="0"/>
              <a:t> and the </a:t>
            </a:r>
            <a:r>
              <a:rPr lang="en-US" sz="2200" dirty="0">
                <a:solidFill>
                  <a:srgbClr val="2C895B"/>
                </a:solidFill>
              </a:rPr>
              <a:t>operands</a:t>
            </a:r>
            <a:r>
              <a:rPr lang="en-US" sz="2200" dirty="0"/>
              <a:t> to the instruction (arguments of the operation)</a:t>
            </a:r>
          </a:p>
          <a:p>
            <a:r>
              <a:rPr lang="en-US" sz="2200" dirty="0"/>
              <a:t>Three basic types of </a:t>
            </a:r>
            <a:r>
              <a:rPr lang="en-US" sz="2200" dirty="0">
                <a:solidFill>
                  <a:srgbClr val="2C895B"/>
                </a:solidFill>
              </a:rPr>
              <a:t>operands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Destination</a:t>
            </a:r>
            <a:r>
              <a:rPr lang="en-US" sz="2200" dirty="0"/>
              <a:t>: where the result will be stored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Source</a:t>
            </a:r>
            <a:r>
              <a:rPr lang="en-US" sz="2200" dirty="0"/>
              <a:t>: where data is read from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Immediate</a:t>
            </a:r>
            <a:r>
              <a:rPr lang="en-US" sz="2200" dirty="0"/>
              <a:t>: an actual value like the </a:t>
            </a:r>
            <a:r>
              <a:rPr lang="en-US" sz="2200" dirty="0">
                <a:solidFill>
                  <a:srgbClr val="C00000"/>
                </a:solidFill>
              </a:rPr>
              <a:t>1</a:t>
            </a:r>
            <a:r>
              <a:rPr lang="en-US" sz="2200" dirty="0"/>
              <a:t> in y = x + </a:t>
            </a:r>
            <a:r>
              <a:rPr lang="en-US" sz="22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B2B5F-9513-0439-6259-A2E4D9DB3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6" y="79997"/>
            <a:ext cx="11603983" cy="500891"/>
          </a:xfrm>
        </p:spPr>
        <p:txBody>
          <a:bodyPr/>
          <a:lstStyle/>
          <a:p>
            <a:r>
              <a:rPr lang="en-US" dirty="0"/>
              <a:t>Anatomy of an Assembly instruction (3 </a:t>
            </a:r>
            <a:r>
              <a:rPr lang="en-US" i="1" dirty="0"/>
              <a:t>address</a:t>
            </a:r>
            <a:r>
              <a:rPr lang="en-US" dirty="0"/>
              <a:t> instruction)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F5B05F-F277-C58D-F77B-C53304122B7B}"/>
              </a:ext>
            </a:extLst>
          </p:cNvPr>
          <p:cNvSpPr txBox="1"/>
          <p:nvPr/>
        </p:nvSpPr>
        <p:spPr>
          <a:xfrm>
            <a:off x="3022984" y="4346174"/>
            <a:ext cx="3316934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	r0,  r1,   r2</a:t>
            </a: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	r0,   r1,  1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003DF4F-77A0-6E93-3EB4-69567B99604D}"/>
              </a:ext>
            </a:extLst>
          </p:cNvPr>
          <p:cNvGrpSpPr/>
          <p:nvPr/>
        </p:nvGrpSpPr>
        <p:grpSpPr>
          <a:xfrm>
            <a:off x="4250304" y="3754119"/>
            <a:ext cx="6151511" cy="709601"/>
            <a:chOff x="3585280" y="3754119"/>
            <a:chExt cx="6151511" cy="70960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BD452F9-8BE2-DA93-FC51-16B76244C4D5}"/>
                </a:ext>
              </a:extLst>
            </p:cNvPr>
            <p:cNvSpPr txBox="1"/>
            <p:nvPr/>
          </p:nvSpPr>
          <p:spPr>
            <a:xfrm>
              <a:off x="6674734" y="3754119"/>
              <a:ext cx="3062057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2C895B"/>
                  </a:solidFill>
                </a:rPr>
                <a:t>Operands (variables</a:t>
              </a:r>
              <a:r>
                <a:rPr lang="en-US" sz="2400" dirty="0">
                  <a:solidFill>
                    <a:srgbClr val="0070C0"/>
                  </a:solidFill>
                </a:rPr>
                <a:t>)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A941D9-3C7D-DE17-E4B0-3289CC22E1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5280" y="4021723"/>
              <a:ext cx="3089453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56B4B5D-5935-09CF-4E18-E157AC05A1C9}"/>
                </a:ext>
              </a:extLst>
            </p:cNvPr>
            <p:cNvCxnSpPr/>
            <p:nvPr/>
          </p:nvCxnSpPr>
          <p:spPr>
            <a:xfrm>
              <a:off x="3585280" y="3994785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641C6FE-BA04-C1EF-EBEA-3B20B2E30828}"/>
                </a:ext>
              </a:extLst>
            </p:cNvPr>
            <p:cNvCxnSpPr/>
            <p:nvPr/>
          </p:nvCxnSpPr>
          <p:spPr>
            <a:xfrm>
              <a:off x="4372634" y="4015058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5AEC6BD-6C6F-CD13-63D6-33EAAB3C7D67}"/>
                </a:ext>
              </a:extLst>
            </p:cNvPr>
            <p:cNvCxnSpPr/>
            <p:nvPr/>
          </p:nvCxnSpPr>
          <p:spPr>
            <a:xfrm>
              <a:off x="5485583" y="4021723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070EC03-D110-3FE9-0C7B-57BAB06EBE61}"/>
              </a:ext>
            </a:extLst>
          </p:cNvPr>
          <p:cNvGrpSpPr/>
          <p:nvPr/>
        </p:nvGrpSpPr>
        <p:grpSpPr>
          <a:xfrm>
            <a:off x="4961457" y="4718313"/>
            <a:ext cx="5062049" cy="546648"/>
            <a:chOff x="4296433" y="4718313"/>
            <a:chExt cx="5062049" cy="54664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9716519-AF72-FCCA-ABE2-30A403648CDA}"/>
                </a:ext>
              </a:extLst>
            </p:cNvPr>
            <p:cNvSpPr txBox="1"/>
            <p:nvPr/>
          </p:nvSpPr>
          <p:spPr>
            <a:xfrm>
              <a:off x="6674734" y="4803296"/>
              <a:ext cx="2683748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Source Operands 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680F8C2-DB67-A6DF-6FAE-F32D70371D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96433" y="5064235"/>
              <a:ext cx="2378301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77D6C5B-B465-B629-A5B0-F65308CC33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68195" y="4718313"/>
              <a:ext cx="0" cy="34592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BEDB578-058C-07FF-A176-0425BCFC3F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8205" y="4718313"/>
              <a:ext cx="0" cy="34592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64847B0-4174-5845-E75A-2A6455626305}"/>
              </a:ext>
            </a:extLst>
          </p:cNvPr>
          <p:cNvGrpSpPr/>
          <p:nvPr/>
        </p:nvGrpSpPr>
        <p:grpSpPr>
          <a:xfrm>
            <a:off x="4250304" y="4718313"/>
            <a:ext cx="6151510" cy="1134160"/>
            <a:chOff x="3585280" y="4718313"/>
            <a:chExt cx="6151510" cy="113416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B22AD7-BCF0-B3B2-076E-1D8262E2DA59}"/>
                </a:ext>
              </a:extLst>
            </p:cNvPr>
            <p:cNvSpPr txBox="1"/>
            <p:nvPr/>
          </p:nvSpPr>
          <p:spPr>
            <a:xfrm>
              <a:off x="6674733" y="5390808"/>
              <a:ext cx="3062057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Destination Operand 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114BF8A-0CBE-2781-C2BF-B045FAB8E451}"/>
                </a:ext>
              </a:extLst>
            </p:cNvPr>
            <p:cNvCxnSpPr>
              <a:cxnSpLocks/>
              <a:stCxn id="21" idx="1"/>
            </p:cNvCxnSpPr>
            <p:nvPr/>
          </p:nvCxnSpPr>
          <p:spPr>
            <a:xfrm flipH="1" flipV="1">
              <a:off x="3585280" y="5612671"/>
              <a:ext cx="3089453" cy="897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38CCCAF-91B5-C04A-527F-97F61C6715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85280" y="4718313"/>
              <a:ext cx="0" cy="894358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3C372C9-997A-574C-E245-D985994A14A3}"/>
              </a:ext>
            </a:extLst>
          </p:cNvPr>
          <p:cNvGrpSpPr/>
          <p:nvPr/>
        </p:nvGrpSpPr>
        <p:grpSpPr>
          <a:xfrm>
            <a:off x="5946133" y="6216243"/>
            <a:ext cx="4371097" cy="530588"/>
            <a:chOff x="5281109" y="6216243"/>
            <a:chExt cx="4371097" cy="53058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E98D9A9-F1D6-E3A4-ADA3-852211BCDB5F}"/>
                </a:ext>
              </a:extLst>
            </p:cNvPr>
            <p:cNvSpPr txBox="1"/>
            <p:nvPr/>
          </p:nvSpPr>
          <p:spPr>
            <a:xfrm>
              <a:off x="6674734" y="6285166"/>
              <a:ext cx="2977472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Immediate Operand 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E158BF9-ECED-63C3-BE9F-8DB3F5AE7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81109" y="6546105"/>
              <a:ext cx="1393625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4CC86F8-F46D-34D5-64E3-A46146646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1109" y="6216243"/>
              <a:ext cx="0" cy="345922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0DC4F006-8AEB-E86B-A0E7-E9F451BEB4A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FB52AC8-2566-07F7-4B71-4C077A7E8F32}"/>
              </a:ext>
            </a:extLst>
          </p:cNvPr>
          <p:cNvGrpSpPr/>
          <p:nvPr/>
        </p:nvGrpSpPr>
        <p:grpSpPr>
          <a:xfrm>
            <a:off x="925939" y="3731527"/>
            <a:ext cx="2498475" cy="606404"/>
            <a:chOff x="2987108" y="3857316"/>
            <a:chExt cx="2498475" cy="60640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9002F3D-53E4-8E16-2DE0-BCFD162BFFB4}"/>
                </a:ext>
              </a:extLst>
            </p:cNvPr>
            <p:cNvSpPr txBox="1"/>
            <p:nvPr/>
          </p:nvSpPr>
          <p:spPr>
            <a:xfrm>
              <a:off x="2987108" y="3857316"/>
              <a:ext cx="1470274" cy="46166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2C895B"/>
                  </a:solidFill>
                </a:rPr>
                <a:t>operation</a:t>
              </a:r>
              <a:endParaRPr lang="en-US" sz="2400" dirty="0">
                <a:solidFill>
                  <a:srgbClr val="0070C0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A4A16AE-38A0-951C-893F-D90B868216A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71860" y="4017350"/>
              <a:ext cx="1013723" cy="4373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AA601C6-1EE8-2DBF-1B0C-D94B7900D526}"/>
                </a:ext>
              </a:extLst>
            </p:cNvPr>
            <p:cNvCxnSpPr/>
            <p:nvPr/>
          </p:nvCxnSpPr>
          <p:spPr>
            <a:xfrm>
              <a:off x="5485583" y="4021723"/>
              <a:ext cx="0" cy="441997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760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3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9932E2-C186-A00A-2E74-D09F279C2F4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5168" y="794359"/>
            <a:ext cx="11237113" cy="165359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/>
              <a:t>Repeat the series of instructions in a loop means </a:t>
            </a:r>
            <a:r>
              <a:rPr lang="en-US" sz="2400" dirty="0">
                <a:solidFill>
                  <a:srgbClr val="F37440"/>
                </a:solidFill>
              </a:rPr>
              <a:t>altering the flow of execution</a:t>
            </a:r>
          </a:p>
          <a:p>
            <a:r>
              <a:rPr lang="en-US" sz="2400" dirty="0"/>
              <a:t>This is used with if statements and loops</a:t>
            </a:r>
          </a:p>
          <a:p>
            <a:r>
              <a:rPr lang="en-US" sz="2400" dirty="0"/>
              <a:t>Below is an </a:t>
            </a:r>
            <a:r>
              <a:rPr lang="en-US" sz="2400" dirty="0">
                <a:solidFill>
                  <a:srgbClr val="FF0000"/>
                </a:solidFill>
              </a:rPr>
              <a:t>infinite</a:t>
            </a:r>
            <a:r>
              <a:rPr lang="en-US" sz="2400" dirty="0"/>
              <a:t> loop (</a:t>
            </a:r>
            <a:r>
              <a:rPr lang="en-US" sz="2400" dirty="0" err="1"/>
              <a:t>br</a:t>
            </a:r>
            <a:r>
              <a:rPr lang="en-US" sz="2400" dirty="0"/>
              <a:t> instruction: unconditional branch: "</a:t>
            </a:r>
            <a:r>
              <a:rPr lang="en-US" sz="2400" dirty="0" err="1"/>
              <a:t>goto</a:t>
            </a:r>
            <a:r>
              <a:rPr lang="en-US" sz="2400" dirty="0"/>
              <a:t>"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EDA57-27DF-FEC4-836C-33BEC78D7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Execution: Looping in the Execution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A348B-CB43-D209-BF96-59DFC6978FB5}"/>
              </a:ext>
            </a:extLst>
          </p:cNvPr>
          <p:cNvSpPr txBox="1"/>
          <p:nvPr/>
        </p:nvSpPr>
        <p:spPr>
          <a:xfrm>
            <a:off x="3768669" y="3218073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Lloop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add r0, r1, r1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0F57C3-460E-119D-7BC5-7C146C5D5FB3}"/>
              </a:ext>
            </a:extLst>
          </p:cNvPr>
          <p:cNvSpPr txBox="1"/>
          <p:nvPr/>
        </p:nvSpPr>
        <p:spPr>
          <a:xfrm>
            <a:off x="3768669" y="3823512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add r0, r0, r0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7D213A-2B25-94BC-EF9C-BFB6FFC56DA5}"/>
              </a:ext>
            </a:extLst>
          </p:cNvPr>
          <p:cNvSpPr txBox="1"/>
          <p:nvPr/>
        </p:nvSpPr>
        <p:spPr>
          <a:xfrm>
            <a:off x="3768669" y="4333103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add r0, r0, r0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D89BEF-A0B7-2768-E053-A4A4A2DF47DB}"/>
              </a:ext>
            </a:extLst>
          </p:cNvPr>
          <p:cNvSpPr txBox="1"/>
          <p:nvPr/>
        </p:nvSpPr>
        <p:spPr>
          <a:xfrm>
            <a:off x="3768669" y="4877599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sub r1, r0, r1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B88A92-2691-0FB9-A199-5FEB4DF5D727}"/>
              </a:ext>
            </a:extLst>
          </p:cNvPr>
          <p:cNvSpPr txBox="1"/>
          <p:nvPr/>
        </p:nvSpPr>
        <p:spPr>
          <a:xfrm>
            <a:off x="9194337" y="3218074"/>
            <a:ext cx="273343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4 r1 =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BCF458-F76F-52DD-2B5A-1A6465B6AF95}"/>
              </a:ext>
            </a:extLst>
          </p:cNvPr>
          <p:cNvSpPr txBox="1"/>
          <p:nvPr/>
        </p:nvSpPr>
        <p:spPr>
          <a:xfrm>
            <a:off x="9194337" y="2637168"/>
            <a:ext cx="273343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 r1 =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4892D5-184F-4FDC-8D80-CD1833287855}"/>
              </a:ext>
            </a:extLst>
          </p:cNvPr>
          <p:cNvSpPr txBox="1"/>
          <p:nvPr/>
        </p:nvSpPr>
        <p:spPr>
          <a:xfrm>
            <a:off x="9194337" y="3771853"/>
            <a:ext cx="273344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8 r1 =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6FE7FB-C6F7-9C5E-AC20-704AC1FEA230}"/>
              </a:ext>
            </a:extLst>
          </p:cNvPr>
          <p:cNvSpPr txBox="1"/>
          <p:nvPr/>
        </p:nvSpPr>
        <p:spPr>
          <a:xfrm>
            <a:off x="9194338" y="4333103"/>
            <a:ext cx="273344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B7B07F-B250-B75A-0201-821B87721FAF}"/>
              </a:ext>
            </a:extLst>
          </p:cNvPr>
          <p:cNvSpPr txBox="1"/>
          <p:nvPr/>
        </p:nvSpPr>
        <p:spPr>
          <a:xfrm>
            <a:off x="9194337" y="4890616"/>
            <a:ext cx="2733441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14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6621F-8D5E-799E-5D22-53D172B9F2D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4017EF-D148-97FF-58F6-85943BE3EF5D}"/>
              </a:ext>
            </a:extLst>
          </p:cNvPr>
          <p:cNvSpPr txBox="1"/>
          <p:nvPr/>
        </p:nvSpPr>
        <p:spPr>
          <a:xfrm>
            <a:off x="3768669" y="5422095"/>
            <a:ext cx="441018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4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Lloop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</a:p>
        </p:txBody>
      </p:sp>
      <p:sp>
        <p:nvSpPr>
          <p:cNvPr id="15" name="Circular Arrow 14">
            <a:extLst>
              <a:ext uri="{FF2B5EF4-FFF2-40B4-BE49-F238E27FC236}">
                <a16:creationId xmlns:a16="http://schemas.microsoft.com/office/drawing/2014/main" id="{2BD60E46-C1D2-B4F1-C81C-195663FFDE31}"/>
              </a:ext>
            </a:extLst>
          </p:cNvPr>
          <p:cNvSpPr/>
          <p:nvPr/>
        </p:nvSpPr>
        <p:spPr>
          <a:xfrm rot="16200000">
            <a:off x="2465400" y="3614180"/>
            <a:ext cx="2758268" cy="2021286"/>
          </a:xfrm>
          <a:prstGeom prst="circularArrow">
            <a:avLst>
              <a:gd name="adj1" fmla="val 6610"/>
              <a:gd name="adj2" fmla="val 690887"/>
              <a:gd name="adj3" fmla="val 20414060"/>
              <a:gd name="adj4" fmla="val 11185238"/>
              <a:gd name="adj5" fmla="val 142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2E9A41-4435-8240-BB9C-8BA5B003BF07}"/>
              </a:ext>
            </a:extLst>
          </p:cNvPr>
          <p:cNvSpPr txBox="1"/>
          <p:nvPr/>
        </p:nvSpPr>
        <p:spPr>
          <a:xfrm>
            <a:off x="3499583" y="6113889"/>
            <a:ext cx="7135287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branch to the instruction at memory location with the label:  .</a:t>
            </a:r>
            <a:r>
              <a:rPr lang="en-US" dirty="0" err="1">
                <a:solidFill>
                  <a:srgbClr val="0070C0"/>
                </a:solidFill>
              </a:rPr>
              <a:t>Lloop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7" name="Up Arrow 16">
            <a:extLst>
              <a:ext uri="{FF2B5EF4-FFF2-40B4-BE49-F238E27FC236}">
                <a16:creationId xmlns:a16="http://schemas.microsoft.com/office/drawing/2014/main" id="{F2673828-E788-04B3-5959-E6EA5BBE3308}"/>
              </a:ext>
            </a:extLst>
          </p:cNvPr>
          <p:cNvSpPr/>
          <p:nvPr/>
        </p:nvSpPr>
        <p:spPr>
          <a:xfrm>
            <a:off x="6698162" y="5883760"/>
            <a:ext cx="242047" cy="23012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461BE3-45EB-45E8-E9B1-5EE212C2DF11}"/>
              </a:ext>
            </a:extLst>
          </p:cNvPr>
          <p:cNvSpPr txBox="1"/>
          <p:nvPr/>
        </p:nvSpPr>
        <p:spPr>
          <a:xfrm>
            <a:off x="2833891" y="2609426"/>
            <a:ext cx="533992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the address of this instruction has the name .</a:t>
            </a:r>
            <a:r>
              <a:rPr lang="en-US" dirty="0" err="1">
                <a:solidFill>
                  <a:srgbClr val="0070C0"/>
                </a:solidFill>
              </a:rPr>
              <a:t>Lloop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9" name="Up Arrow 18">
            <a:extLst>
              <a:ext uri="{FF2B5EF4-FFF2-40B4-BE49-F238E27FC236}">
                <a16:creationId xmlns:a16="http://schemas.microsoft.com/office/drawing/2014/main" id="{2CD16C8E-387F-5BED-FA3F-3AA43D700F6E}"/>
              </a:ext>
            </a:extLst>
          </p:cNvPr>
          <p:cNvSpPr/>
          <p:nvPr/>
        </p:nvSpPr>
        <p:spPr>
          <a:xfrm rot="10800000">
            <a:off x="4284869" y="2987944"/>
            <a:ext cx="242047" cy="23012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B8683F-3261-E5F5-1DBF-32ACF53F76FD}"/>
              </a:ext>
            </a:extLst>
          </p:cNvPr>
          <p:cNvSpPr txBox="1"/>
          <p:nvPr/>
        </p:nvSpPr>
        <p:spPr>
          <a:xfrm>
            <a:off x="116734" y="3162311"/>
            <a:ext cx="2903359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Infinite loop C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 {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r0 = r1 + r1;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r0 = r0 + r0;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r0 = r0 + r0;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r1 = r0 – r1;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 while(1);</a:t>
            </a:r>
          </a:p>
        </p:txBody>
      </p:sp>
    </p:spTree>
    <p:extLst>
      <p:ext uri="{BB962C8B-B14F-4D97-AF65-F5344CB8AC3E}">
        <p14:creationId xmlns:p14="http://schemas.microsoft.com/office/powerpoint/2010/main" val="4215613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44C855-0037-B1CF-DA68-3CE28287339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9123" y="1873637"/>
            <a:ext cx="5253590" cy="484626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chemeClr val="tx2"/>
                </a:solidFill>
              </a:rPr>
              <a:t>Previous slide: </a:t>
            </a:r>
            <a:r>
              <a:rPr lang="en-US" sz="2200" dirty="0">
                <a:solidFill>
                  <a:srgbClr val="2C895B"/>
                </a:solidFill>
              </a:rPr>
              <a:t>phases of execution:</a:t>
            </a:r>
            <a:r>
              <a:rPr lang="en-US" sz="2200" dirty="0">
                <a:solidFill>
                  <a:schemeClr val="tx2"/>
                </a:solidFill>
              </a:rPr>
              <a:t> (1) fetch, (2) decode, (3) execute</a:t>
            </a:r>
          </a:p>
          <a:p>
            <a:r>
              <a:rPr lang="en-US" sz="2200" dirty="0">
                <a:solidFill>
                  <a:schemeClr val="tx2"/>
                </a:solidFill>
              </a:rPr>
              <a:t>The pc (r15) contains the address of the </a:t>
            </a:r>
            <a:r>
              <a:rPr lang="en-US" sz="2200" dirty="0">
                <a:solidFill>
                  <a:srgbClr val="2C895B"/>
                </a:solidFill>
              </a:rPr>
              <a:t>instruction being fetched</a:t>
            </a:r>
            <a:r>
              <a:rPr lang="en-US" sz="2200" dirty="0">
                <a:solidFill>
                  <a:schemeClr val="tx2"/>
                </a:solidFill>
              </a:rPr>
              <a:t>, which is two instructions ahead or </a:t>
            </a:r>
            <a:r>
              <a:rPr lang="en-US" sz="2200" dirty="0">
                <a:solidFill>
                  <a:srgbClr val="0070C0"/>
                </a:solidFill>
              </a:rPr>
              <a:t>executing instruction + 8 bytes</a:t>
            </a:r>
          </a:p>
          <a:p>
            <a:r>
              <a:rPr lang="en-US" sz="2200" b="1" dirty="0">
                <a:solidFill>
                  <a:srgbClr val="0070C0"/>
                </a:solidFill>
              </a:rPr>
              <a:t>Branch target address </a:t>
            </a:r>
            <a:r>
              <a:rPr lang="en-US" sz="2200" dirty="0">
                <a:solidFill>
                  <a:srgbClr val="2C895B"/>
                </a:solidFill>
              </a:rPr>
              <a:t>(or imm24) is the </a:t>
            </a:r>
            <a:r>
              <a:rPr lang="en-US" sz="2200" dirty="0">
                <a:solidFill>
                  <a:srgbClr val="C00000"/>
                </a:solidFill>
              </a:rPr>
              <a:t>distance measured </a:t>
            </a:r>
            <a:r>
              <a:rPr lang="en-US" sz="2200" dirty="0">
                <a:solidFill>
                  <a:schemeClr val="tx2"/>
                </a:solidFill>
              </a:rPr>
              <a:t>in the </a:t>
            </a:r>
            <a:r>
              <a:rPr lang="en-US" sz="2200" dirty="0">
                <a:solidFill>
                  <a:srgbClr val="C00000"/>
                </a:solidFill>
              </a:rPr>
              <a:t># of instructions </a:t>
            </a:r>
            <a:r>
              <a:rPr lang="en-US" sz="2200" dirty="0"/>
              <a:t>(signed, 2's complement) </a:t>
            </a:r>
            <a:r>
              <a:rPr lang="en-US" sz="2200" dirty="0">
                <a:solidFill>
                  <a:schemeClr val="tx2"/>
                </a:solidFill>
              </a:rPr>
              <a:t>from the </a:t>
            </a:r>
            <a:r>
              <a:rPr lang="en-US" sz="2200" dirty="0">
                <a:solidFill>
                  <a:srgbClr val="0070C0"/>
                </a:solidFill>
              </a:rPr>
              <a:t>fetch address </a:t>
            </a:r>
            <a:r>
              <a:rPr lang="en-US" sz="2200" dirty="0">
                <a:solidFill>
                  <a:schemeClr val="tx2"/>
                </a:solidFill>
              </a:rPr>
              <a:t>contained in </a:t>
            </a:r>
            <a:r>
              <a:rPr lang="en-US" sz="2200" dirty="0">
                <a:solidFill>
                  <a:srgbClr val="7030A0"/>
                </a:solidFill>
              </a:rPr>
              <a:t>r15 </a:t>
            </a:r>
            <a:r>
              <a:rPr lang="en-US" sz="2200" dirty="0">
                <a:solidFill>
                  <a:srgbClr val="F37440"/>
                </a:solidFill>
              </a:rPr>
              <a:t>when executing the branch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BBB68-5AB7-2396-C3E1-E9F8444BC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10" y="79998"/>
            <a:ext cx="5863190" cy="934932"/>
          </a:xfrm>
        </p:spPr>
        <p:txBody>
          <a:bodyPr/>
          <a:lstStyle/>
          <a:p>
            <a:r>
              <a:rPr lang="en-US" dirty="0"/>
              <a:t>Branch Target Address (BTA):</a:t>
            </a:r>
            <a:br>
              <a:rPr lang="en-US" dirty="0"/>
            </a:br>
            <a:r>
              <a:rPr lang="en-US" dirty="0"/>
              <a:t>What Is imm24?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73D95D-378D-B4F6-4312-B3DA75F4A84D}"/>
              </a:ext>
            </a:extLst>
          </p:cNvPr>
          <p:cNvGraphicFramePr>
            <a:graphicFrameLocks noGrp="1"/>
          </p:cNvGraphicFramePr>
          <p:nvPr/>
        </p:nvGraphicFramePr>
        <p:xfrm>
          <a:off x="7879085" y="6364045"/>
          <a:ext cx="3164053" cy="39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31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09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771"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imm24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 </a:t>
                      </a:r>
                      <a:r>
                        <a:rPr lang="en-US" sz="2000" b="0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00 00 02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72563AA-F03B-220F-03BD-3D342B749C04}"/>
              </a:ext>
            </a:extLst>
          </p:cNvPr>
          <p:cNvSpPr/>
          <p:nvPr/>
        </p:nvSpPr>
        <p:spPr bwMode="auto">
          <a:xfrm>
            <a:off x="5943600" y="79997"/>
            <a:ext cx="6167990" cy="421219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  <a:alpha val="74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0001042c &lt;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inloop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1042c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e3530061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0x61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10430: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000002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&lt;store&gt;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10434: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e353007a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0x7a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10438: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ca000000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bgt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&lt;store&gt;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1043c: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e2433020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sub r3, r3, #32</a:t>
            </a:r>
          </a:p>
          <a:p>
            <a:endParaRPr lang="en-US" sz="20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00010440 &lt;store&gt;: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10440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e7c13002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[r1, r2]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10444: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e2822001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add r2, r2, 0x1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10448: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e7d03002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ldrb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[r0, r2]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1044c: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e3530000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r3, 0x0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10450: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1afffff5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bne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1042c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inloop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B60084-29B0-E198-23F7-883E7AA83FF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U-Turn Arrow 3">
            <a:extLst>
              <a:ext uri="{FF2B5EF4-FFF2-40B4-BE49-F238E27FC236}">
                <a16:creationId xmlns:a16="http://schemas.microsoft.com/office/drawing/2014/main" id="{065E7465-1345-2C7C-A3CE-8E683CC2E80E}"/>
              </a:ext>
            </a:extLst>
          </p:cNvPr>
          <p:cNvSpPr/>
          <p:nvPr/>
        </p:nvSpPr>
        <p:spPr>
          <a:xfrm rot="5400000">
            <a:off x="10747746" y="1756537"/>
            <a:ext cx="1959752" cy="400312"/>
          </a:xfrm>
          <a:prstGeom prst="uturnArrow">
            <a:avLst>
              <a:gd name="adj1" fmla="val 9185"/>
              <a:gd name="adj2" fmla="val 13578"/>
              <a:gd name="adj3" fmla="val 25000"/>
              <a:gd name="adj4" fmla="val 43750"/>
              <a:gd name="adj5" fmla="val 9696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96934F5-FDBB-32AD-38A6-1348BA155B02}"/>
              </a:ext>
            </a:extLst>
          </p:cNvPr>
          <p:cNvGrpSpPr/>
          <p:nvPr/>
        </p:nvGrpSpPr>
        <p:grpSpPr>
          <a:xfrm>
            <a:off x="3711624" y="822929"/>
            <a:ext cx="2791109" cy="307777"/>
            <a:chOff x="3711624" y="822929"/>
            <a:chExt cx="2791109" cy="307777"/>
          </a:xfrm>
        </p:grpSpPr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039C6C00-1CCF-8E3A-85F4-AFFB26E14457}"/>
                </a:ext>
              </a:extLst>
            </p:cNvPr>
            <p:cNvSpPr/>
            <p:nvPr/>
          </p:nvSpPr>
          <p:spPr>
            <a:xfrm>
              <a:off x="5577841" y="886836"/>
              <a:ext cx="924892" cy="1799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A04590-082D-53A5-56AE-D53C29E73F46}"/>
                </a:ext>
              </a:extLst>
            </p:cNvPr>
            <p:cNvSpPr txBox="1"/>
            <p:nvPr/>
          </p:nvSpPr>
          <p:spPr>
            <a:xfrm>
              <a:off x="3711624" y="822929"/>
              <a:ext cx="1866217" cy="30777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executing instruction 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F5DE36-C62E-B883-E514-1546EBFB2B0D}"/>
              </a:ext>
            </a:extLst>
          </p:cNvPr>
          <p:cNvGrpSpPr/>
          <p:nvPr/>
        </p:nvGrpSpPr>
        <p:grpSpPr>
          <a:xfrm>
            <a:off x="3891161" y="1161983"/>
            <a:ext cx="2611572" cy="307777"/>
            <a:chOff x="3891161" y="839898"/>
            <a:chExt cx="2611572" cy="307777"/>
          </a:xfrm>
        </p:grpSpPr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D4C78136-B12E-42BB-76F8-13ED12E7FCB2}"/>
                </a:ext>
              </a:extLst>
            </p:cNvPr>
            <p:cNvSpPr/>
            <p:nvPr/>
          </p:nvSpPr>
          <p:spPr>
            <a:xfrm>
              <a:off x="5577841" y="886836"/>
              <a:ext cx="924892" cy="1799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D00F302-8AB7-B4DA-C677-1982D89F2480}"/>
                </a:ext>
              </a:extLst>
            </p:cNvPr>
            <p:cNvSpPr txBox="1"/>
            <p:nvPr/>
          </p:nvSpPr>
          <p:spPr>
            <a:xfrm>
              <a:off x="3891161" y="839898"/>
              <a:ext cx="1686680" cy="30777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decode instruction 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90A72FD-37E5-6B2A-0EE1-64AEA3575245}"/>
              </a:ext>
            </a:extLst>
          </p:cNvPr>
          <p:cNvGrpSpPr/>
          <p:nvPr/>
        </p:nvGrpSpPr>
        <p:grpSpPr>
          <a:xfrm>
            <a:off x="4089933" y="1489001"/>
            <a:ext cx="2412800" cy="307777"/>
            <a:chOff x="4089933" y="839898"/>
            <a:chExt cx="2412800" cy="307777"/>
          </a:xfrm>
        </p:grpSpPr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36799159-061D-110D-B9FA-5FAA605143D1}"/>
                </a:ext>
              </a:extLst>
            </p:cNvPr>
            <p:cNvSpPr/>
            <p:nvPr/>
          </p:nvSpPr>
          <p:spPr>
            <a:xfrm>
              <a:off x="5577841" y="886836"/>
              <a:ext cx="924892" cy="17996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28B64CF-2074-0F36-5536-33600FD3B98A}"/>
                </a:ext>
              </a:extLst>
            </p:cNvPr>
            <p:cNvSpPr txBox="1"/>
            <p:nvPr/>
          </p:nvSpPr>
          <p:spPr>
            <a:xfrm>
              <a:off x="4089933" y="839898"/>
              <a:ext cx="1487908" cy="30777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fetch instruction 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F92008E-14A4-8C36-E86E-9F679E18DEFF}"/>
              </a:ext>
            </a:extLst>
          </p:cNvPr>
          <p:cNvGrpSpPr/>
          <p:nvPr/>
        </p:nvGrpSpPr>
        <p:grpSpPr>
          <a:xfrm>
            <a:off x="8737603" y="1623705"/>
            <a:ext cx="2389538" cy="1221098"/>
            <a:chOff x="8737603" y="1623705"/>
            <a:chExt cx="2389538" cy="1221098"/>
          </a:xfrm>
        </p:grpSpPr>
        <p:sp>
          <p:nvSpPr>
            <p:cNvPr id="23" name="U-Turn Arrow 22">
              <a:extLst>
                <a:ext uri="{FF2B5EF4-FFF2-40B4-BE49-F238E27FC236}">
                  <a16:creationId xmlns:a16="http://schemas.microsoft.com/office/drawing/2014/main" id="{3DF34BCC-58D1-B18C-02B4-8A82CC6ED88D}"/>
                </a:ext>
              </a:extLst>
            </p:cNvPr>
            <p:cNvSpPr/>
            <p:nvPr/>
          </p:nvSpPr>
          <p:spPr>
            <a:xfrm rot="5400000" flipV="1">
              <a:off x="8365815" y="1995493"/>
              <a:ext cx="1221098" cy="477521"/>
            </a:xfrm>
            <a:prstGeom prst="uturnArrow">
              <a:avLst>
                <a:gd name="adj1" fmla="val 9185"/>
                <a:gd name="adj2" fmla="val 13578"/>
                <a:gd name="adj3" fmla="val 25000"/>
                <a:gd name="adj4" fmla="val 43750"/>
                <a:gd name="adj5" fmla="val 969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EA490A-A28C-CDDC-B965-0314E33142DA}"/>
                </a:ext>
              </a:extLst>
            </p:cNvPr>
            <p:cNvSpPr txBox="1"/>
            <p:nvPr/>
          </p:nvSpPr>
          <p:spPr>
            <a:xfrm>
              <a:off x="8824395" y="2157306"/>
              <a:ext cx="2302746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BTA: + 2 instructions</a:t>
              </a:r>
            </a:p>
          </p:txBody>
        </p:sp>
      </p:grp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ECD5C1A7-5FE7-1E9B-766A-147B71A972DE}"/>
              </a:ext>
            </a:extLst>
          </p:cNvPr>
          <p:cNvSpPr txBox="1">
            <a:spLocks/>
          </p:cNvSpPr>
          <p:nvPr/>
        </p:nvSpPr>
        <p:spPr>
          <a:xfrm>
            <a:off x="5805425" y="4569587"/>
            <a:ext cx="6306165" cy="15733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target address   = 0x10440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fetch address    = 0x10438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distance(bytes)	 = 0x00008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distance(instructions)= 0x8/(4 bytes/instruction)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0x2</a:t>
            </a:r>
          </a:p>
        </p:txBody>
      </p:sp>
    </p:spTree>
    <p:extLst>
      <p:ext uri="{BB962C8B-B14F-4D97-AF65-F5344CB8AC3E}">
        <p14:creationId xmlns:p14="http://schemas.microsoft.com/office/powerpoint/2010/main" val="3452809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9" grpId="0"/>
      <p:bldP spid="4" grpId="0" animBg="1"/>
      <p:bldP spid="25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A3703-D0FE-AC8C-AA0E-8C19FA109A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96577" y="5998439"/>
            <a:ext cx="5096281" cy="50325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There are many other ways to do this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B9562-FFFD-0649-B4D1-5311765C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Flow – multiple branches, one </a:t>
            </a:r>
            <a:r>
              <a:rPr lang="en-US" dirty="0" err="1"/>
              <a:t>cmp</a:t>
            </a:r>
            <a:r>
              <a:rPr lang="en-US" dirty="0"/>
              <a:t>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50155E-FD54-A443-8A5C-99402148A9B6}"/>
              </a:ext>
            </a:extLst>
          </p:cNvPr>
          <p:cNvSpPr/>
          <p:nvPr/>
        </p:nvSpPr>
        <p:spPr bwMode="auto">
          <a:xfrm>
            <a:off x="496577" y="1101209"/>
            <a:ext cx="5096281" cy="465558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24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condition block 1 */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to endif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 else if (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condition block 2 */</a:t>
            </a: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branch to endif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/* condition block 3 */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fall through to endif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// endif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r1 = 11;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7375406-99E9-114F-A882-0D390FCA5E57}"/>
              </a:ext>
            </a:extLst>
          </p:cNvPr>
          <p:cNvSpPr/>
          <p:nvPr/>
        </p:nvSpPr>
        <p:spPr bwMode="auto">
          <a:xfrm>
            <a:off x="6221660" y="1019056"/>
            <a:ext cx="5280313" cy="541567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5</a:t>
            </a:r>
          </a:p>
          <a:p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bgt</a:t>
            </a:r>
            <a:r>
              <a:rPr lang="en-US" sz="24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Lblk1</a:t>
            </a: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blt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.Lblk2</a:t>
            </a: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// fall through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condition block 3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.Lblk1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en-US" sz="2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condition block 1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b 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.Lblk2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condition block 2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b 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Lendif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mov r1, 5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06A210B-E069-BD4B-A3C1-2B4C39F10E3E}"/>
              </a:ext>
            </a:extLst>
          </p:cNvPr>
          <p:cNvGrpSpPr/>
          <p:nvPr/>
        </p:nvGrpSpPr>
        <p:grpSpPr>
          <a:xfrm>
            <a:off x="8705543" y="1475030"/>
            <a:ext cx="3077145" cy="723811"/>
            <a:chOff x="3047614" y="2434370"/>
            <a:chExt cx="3077145" cy="72381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9EDA1C4-4D68-BA48-B8FC-05B0B564BFE1}"/>
                </a:ext>
              </a:extLst>
            </p:cNvPr>
            <p:cNvSpPr txBox="1"/>
            <p:nvPr/>
          </p:nvSpPr>
          <p:spPr>
            <a:xfrm>
              <a:off x="3420238" y="2434370"/>
              <a:ext cx="2704521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5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special case: multiple branches from one </a:t>
              </a:r>
              <a:r>
                <a:rPr lang="en-US" dirty="0" err="1">
                  <a:solidFill>
                    <a:srgbClr val="C00000"/>
                  </a:solidFill>
                </a:rPr>
                <a:t>cmp</a:t>
              </a:r>
              <a:r>
                <a:rPr lang="en-US" dirty="0">
                  <a:solidFill>
                    <a:srgbClr val="C00000"/>
                  </a:solidFill>
                </a:rPr>
                <a:t> </a:t>
              </a:r>
            </a:p>
          </p:txBody>
        </p: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998BBC3C-EC0E-C849-A074-B3640DA3E24E}"/>
                </a:ext>
              </a:extLst>
            </p:cNvPr>
            <p:cNvSpPr/>
            <p:nvPr/>
          </p:nvSpPr>
          <p:spPr>
            <a:xfrm>
              <a:off x="3047614" y="2511849"/>
              <a:ext cx="425669" cy="646332"/>
            </a:xfrm>
            <a:prstGeom prst="rightBrace">
              <a:avLst/>
            </a:prstGeom>
            <a:ln w="2222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A4E7D83-937A-7649-8141-BA7AE52D0DE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U-Turn Arrow 5">
            <a:extLst>
              <a:ext uri="{FF2B5EF4-FFF2-40B4-BE49-F238E27FC236}">
                <a16:creationId xmlns:a16="http://schemas.microsoft.com/office/drawing/2014/main" id="{312010FD-E872-0367-19DB-EE5AF118BB1F}"/>
              </a:ext>
            </a:extLst>
          </p:cNvPr>
          <p:cNvSpPr/>
          <p:nvPr/>
        </p:nvSpPr>
        <p:spPr>
          <a:xfrm rot="5400000" flipV="1">
            <a:off x="5456388" y="1982409"/>
            <a:ext cx="1902455" cy="1346480"/>
          </a:xfrm>
          <a:prstGeom prst="uturnArrow">
            <a:avLst>
              <a:gd name="adj1" fmla="val 4865"/>
              <a:gd name="adj2" fmla="val 8019"/>
              <a:gd name="adj3" fmla="val 20789"/>
              <a:gd name="adj4" fmla="val 42454"/>
              <a:gd name="adj5" fmla="val 61026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U-Turn Arrow 7">
            <a:extLst>
              <a:ext uri="{FF2B5EF4-FFF2-40B4-BE49-F238E27FC236}">
                <a16:creationId xmlns:a16="http://schemas.microsoft.com/office/drawing/2014/main" id="{9EE4424C-0BFA-3BF1-D580-4FD8E5631209}"/>
              </a:ext>
            </a:extLst>
          </p:cNvPr>
          <p:cNvSpPr/>
          <p:nvPr/>
        </p:nvSpPr>
        <p:spPr>
          <a:xfrm rot="5400000" flipV="1">
            <a:off x="5218525" y="2903801"/>
            <a:ext cx="2686533" cy="1050399"/>
          </a:xfrm>
          <a:prstGeom prst="uturnArrow">
            <a:avLst>
              <a:gd name="adj1" fmla="val 3724"/>
              <a:gd name="adj2" fmla="val 9448"/>
              <a:gd name="adj3" fmla="val 6833"/>
              <a:gd name="adj4" fmla="val 42454"/>
              <a:gd name="adj5" fmla="val 35764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63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0" grpId="0" animBg="1"/>
      <p:bldP spid="12" grpId="0"/>
      <p:bldP spid="6" grpId="0" animBg="1"/>
      <p:bldP spid="8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6E3688-E48F-E6D7-1E3A-B05B1D99F1D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91024" y="2274068"/>
            <a:ext cx="6589501" cy="165778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2B1D128-32B5-D6A2-998A-E105703EE9D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75644" y="747277"/>
            <a:ext cx="11543640" cy="146836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Aarch32 provides only 8-bits for specifying an immediate constant value</a:t>
            </a:r>
          </a:p>
          <a:p>
            <a:r>
              <a:rPr lang="en-US" dirty="0"/>
              <a:t>Without "rotation" immediate values are limited to the range of positive 0-255 </a:t>
            </a:r>
          </a:p>
          <a:p>
            <a:r>
              <a:rPr lang="en-US" dirty="0"/>
              <a:t>Imm8 expands to 32 bits and does a rotate right to achieve additional constant values (YUCK)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F09F5D-DA77-3AC0-8F05-EDC3040ED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10986586" cy="627239"/>
          </a:xfrm>
        </p:spPr>
        <p:txBody>
          <a:bodyPr/>
          <a:lstStyle/>
          <a:p>
            <a:r>
              <a:rPr lang="en-US" dirty="0"/>
              <a:t>How are I – Type Constants Encoded in the instruction?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D9A0BB-8AFA-7241-2C26-E790352456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69559" y="2241679"/>
            <a:ext cx="3049725" cy="1056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2C4F37-2CE3-755E-BF44-66C776366D39}"/>
              </a:ext>
            </a:extLst>
          </p:cNvPr>
          <p:cNvSpPr txBox="1"/>
          <p:nvPr/>
        </p:nvSpPr>
        <p:spPr>
          <a:xfrm>
            <a:off x="8945018" y="3241535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positions to</a:t>
            </a:r>
          </a:p>
          <a:p>
            <a:r>
              <a:rPr lang="en-US" b="1" dirty="0">
                <a:solidFill>
                  <a:srgbClr val="0070C0"/>
                </a:solidFill>
              </a:rPr>
              <a:t>rotate X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F9C50C-F2C5-8EA9-5833-F7C2D7ECC79F}"/>
              </a:ext>
            </a:extLst>
          </p:cNvPr>
          <p:cNvSpPr txBox="1"/>
          <p:nvPr/>
        </p:nvSpPr>
        <p:spPr>
          <a:xfrm>
            <a:off x="10496271" y="3234808"/>
            <a:ext cx="12234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unsigned value to rotate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8167193-1E13-2DF8-4E8E-030ED0BD7CD7}"/>
              </a:ext>
            </a:extLst>
          </p:cNvPr>
          <p:cNvGraphicFramePr>
            <a:graphicFrameLocks noGrp="1"/>
          </p:cNvGraphicFramePr>
          <p:nvPr/>
        </p:nvGraphicFramePr>
        <p:xfrm>
          <a:off x="484447" y="4091392"/>
          <a:ext cx="11223106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7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355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3917">
                <a:tc>
                  <a:txBody>
                    <a:bodyPr/>
                    <a:lstStyle/>
                    <a:p>
                      <a:r>
                        <a:rPr lang="en-US" sz="2800" i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rot4 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32-bit constant result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89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917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0000 0000 0000 0000 0000 00</a:t>
                      </a:r>
                      <a:r>
                        <a:rPr lang="en-US" sz="2800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</a:t>
                      </a:r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800" b="1" dirty="0">
                          <a:solidFill>
                            <a:srgbClr val="F3753F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111</a:t>
                      </a:r>
                      <a:r>
                        <a:rPr lang="en-US" sz="2800" baseline="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800" b="1" baseline="0" dirty="0">
                          <a:solidFill>
                            <a:srgbClr val="7030A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baseline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r>
                        <a:rPr lang="en-US" sz="2800" baseline="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sz="2800" dirty="0">
                        <a:solidFill>
                          <a:srgbClr val="0070C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3917">
                <a:tc>
                  <a:txBody>
                    <a:bodyPr/>
                    <a:lstStyle/>
                    <a:p>
                      <a:endParaRPr lang="en-US" sz="28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solidFill>
                          <a:srgbClr val="0070C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8619494"/>
                  </a:ext>
                </a:extLst>
              </a:tr>
              <a:tr h="513917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0001 (2 bits)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00 0000 0000 0000 0000 0000 </a:t>
                      </a:r>
                      <a:r>
                        <a:rPr lang="en-US" sz="2800" dirty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00</a:t>
                      </a:r>
                      <a:r>
                        <a:rPr lang="en-US" sz="2800" b="1" dirty="0">
                          <a:solidFill>
                            <a:srgbClr val="F3744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baseline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2800" baseline="0" dirty="0">
                          <a:solidFill>
                            <a:srgbClr val="00B05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</a:t>
                      </a:r>
                      <a:r>
                        <a:rPr lang="en-US" sz="2800" b="1" baseline="0" dirty="0">
                          <a:solidFill>
                            <a:srgbClr val="7030A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sz="2800" baseline="0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endParaRPr lang="en-US" sz="2800" dirty="0">
                        <a:solidFill>
                          <a:srgbClr val="0070C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55543D4C-8ED8-06B8-B068-EDC6EA2AD6CB}"/>
              </a:ext>
            </a:extLst>
          </p:cNvPr>
          <p:cNvGrpSpPr/>
          <p:nvPr/>
        </p:nvGrpSpPr>
        <p:grpSpPr>
          <a:xfrm>
            <a:off x="3732904" y="4148303"/>
            <a:ext cx="8864301" cy="2984017"/>
            <a:chOff x="3732904" y="4148303"/>
            <a:chExt cx="8864301" cy="2984017"/>
          </a:xfrm>
        </p:grpSpPr>
        <p:sp>
          <p:nvSpPr>
            <p:cNvPr id="28" name="Arc 27">
              <a:extLst>
                <a:ext uri="{FF2B5EF4-FFF2-40B4-BE49-F238E27FC236}">
                  <a16:creationId xmlns:a16="http://schemas.microsoft.com/office/drawing/2014/main" id="{1FFD5551-5F65-5CDA-B7D5-9033CB5599BC}"/>
                </a:ext>
              </a:extLst>
            </p:cNvPr>
            <p:cNvSpPr/>
            <p:nvPr/>
          </p:nvSpPr>
          <p:spPr>
            <a:xfrm rot="10800000" flipV="1">
              <a:off x="3732904" y="4148303"/>
              <a:ext cx="8864301" cy="2984017"/>
            </a:xfrm>
            <a:prstGeom prst="arc">
              <a:avLst>
                <a:gd name="adj1" fmla="val 12167303"/>
                <a:gd name="adj2" fmla="val 35157"/>
              </a:avLst>
            </a:prstGeom>
            <a:ln w="34925">
              <a:solidFill>
                <a:srgbClr val="FF000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Left Brace 34">
              <a:extLst>
                <a:ext uri="{FF2B5EF4-FFF2-40B4-BE49-F238E27FC236}">
                  <a16:creationId xmlns:a16="http://schemas.microsoft.com/office/drawing/2014/main" id="{B2D2132E-1E10-E840-61F0-D96448771DC0}"/>
                </a:ext>
              </a:extLst>
            </p:cNvPr>
            <p:cNvSpPr/>
            <p:nvPr/>
          </p:nvSpPr>
          <p:spPr>
            <a:xfrm rot="5400000">
              <a:off x="10903297" y="4369200"/>
              <a:ext cx="318522" cy="552005"/>
            </a:xfrm>
            <a:prstGeom prst="leftBrace">
              <a:avLst/>
            </a:prstGeom>
            <a:ln w="317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5ED32EA-9700-4D5F-A01E-0D150B20753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7B9546B-AE1E-68BA-4490-980B045823BA}"/>
              </a:ext>
            </a:extLst>
          </p:cNvPr>
          <p:cNvGrpSpPr/>
          <p:nvPr/>
        </p:nvGrpSpPr>
        <p:grpSpPr>
          <a:xfrm>
            <a:off x="9448912" y="4942158"/>
            <a:ext cx="1717059" cy="821463"/>
            <a:chOff x="9448912" y="4942158"/>
            <a:chExt cx="1717059" cy="82146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E8562CF-F8E2-1D05-8214-D716FC604CFB}"/>
                </a:ext>
              </a:extLst>
            </p:cNvPr>
            <p:cNvGrpSpPr/>
            <p:nvPr/>
          </p:nvGrpSpPr>
          <p:grpSpPr>
            <a:xfrm>
              <a:off x="9448912" y="4942158"/>
              <a:ext cx="1319495" cy="556308"/>
              <a:chOff x="9448912" y="4942158"/>
              <a:chExt cx="1319495" cy="556308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BFE4631F-097A-88C0-5E1A-8CDE0FCB25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08659" y="5260825"/>
                <a:ext cx="285762" cy="237641"/>
              </a:xfrm>
              <a:prstGeom prst="straightConnector1">
                <a:avLst/>
              </a:prstGeom>
              <a:ln w="34925"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Left Brace 30">
                <a:extLst>
                  <a:ext uri="{FF2B5EF4-FFF2-40B4-BE49-F238E27FC236}">
                    <a16:creationId xmlns:a16="http://schemas.microsoft.com/office/drawing/2014/main" id="{227820E9-BCA5-A07F-A7DE-4ABDE5C852EB}"/>
                  </a:ext>
                </a:extLst>
              </p:cNvPr>
              <p:cNvSpPr/>
              <p:nvPr/>
            </p:nvSpPr>
            <p:spPr>
              <a:xfrm rot="16200000">
                <a:off x="9976082" y="4414988"/>
                <a:ext cx="265155" cy="1319495"/>
              </a:xfrm>
              <a:prstGeom prst="leftBrace">
                <a:avLst/>
              </a:prstGeom>
              <a:ln w="317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Left Brace 18">
              <a:extLst>
                <a:ext uri="{FF2B5EF4-FFF2-40B4-BE49-F238E27FC236}">
                  <a16:creationId xmlns:a16="http://schemas.microsoft.com/office/drawing/2014/main" id="{298DAB30-E6BA-61A5-339B-01F05CDB22D2}"/>
                </a:ext>
              </a:extLst>
            </p:cNvPr>
            <p:cNvSpPr/>
            <p:nvPr/>
          </p:nvSpPr>
          <p:spPr>
            <a:xfrm rot="5400000">
              <a:off x="10373646" y="4971296"/>
              <a:ext cx="265155" cy="1319495"/>
            </a:xfrm>
            <a:prstGeom prst="leftBrace">
              <a:avLst/>
            </a:prstGeom>
            <a:ln w="317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C81A1F1-4584-D1D7-F56E-8E71006FE7C9}"/>
              </a:ext>
            </a:extLst>
          </p:cNvPr>
          <p:cNvGrpSpPr/>
          <p:nvPr/>
        </p:nvGrpSpPr>
        <p:grpSpPr>
          <a:xfrm>
            <a:off x="2717729" y="6278844"/>
            <a:ext cx="8367872" cy="587830"/>
            <a:chOff x="2717729" y="6278844"/>
            <a:chExt cx="8367872" cy="58783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F02F3A-891B-68C6-5B1A-92A51F9B2B10}"/>
                </a:ext>
              </a:extLst>
            </p:cNvPr>
            <p:cNvSpPr txBox="1"/>
            <p:nvPr/>
          </p:nvSpPr>
          <p:spPr>
            <a:xfrm>
              <a:off x="8823443" y="6497342"/>
              <a:ext cx="22621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two bits rotated right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3A2C63A-BD11-56B9-BF93-667C69AD79F6}"/>
                </a:ext>
              </a:extLst>
            </p:cNvPr>
            <p:cNvCxnSpPr>
              <a:cxnSpLocks/>
            </p:cNvCxnSpPr>
            <p:nvPr/>
          </p:nvCxnSpPr>
          <p:spPr>
            <a:xfrm>
              <a:off x="9395212" y="6323568"/>
              <a:ext cx="451264" cy="0"/>
            </a:xfrm>
            <a:prstGeom prst="straightConnector1">
              <a:avLst/>
            </a:prstGeom>
            <a:ln w="3492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121D8C-1988-DF84-76E3-093312037360}"/>
                </a:ext>
              </a:extLst>
            </p:cNvPr>
            <p:cNvSpPr txBox="1"/>
            <p:nvPr/>
          </p:nvSpPr>
          <p:spPr>
            <a:xfrm>
              <a:off x="2717729" y="6278844"/>
              <a:ext cx="5447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results are interpreted as a 2's complement number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240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BF1E31-A671-1BBD-E4A2-ED1B6F2E7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Rot4 - Imm8 Values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10EE43-83B5-0BC0-1D18-B743B9D5E0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6543" y="903725"/>
            <a:ext cx="3049725" cy="105617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820A2D-1B16-7E69-2A7F-8E10B729D4B2}"/>
              </a:ext>
            </a:extLst>
          </p:cNvPr>
          <p:cNvSpPr txBox="1"/>
          <p:nvPr/>
        </p:nvSpPr>
        <p:spPr>
          <a:xfrm>
            <a:off x="842002" y="1903581"/>
            <a:ext cx="13516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positions to</a:t>
            </a:r>
          </a:p>
          <a:p>
            <a:r>
              <a:rPr lang="en-US" dirty="0"/>
              <a:t>rotate X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DC594B-A0E5-1234-8BAE-F896BF974163}"/>
              </a:ext>
            </a:extLst>
          </p:cNvPr>
          <p:cNvSpPr txBox="1"/>
          <p:nvPr/>
        </p:nvSpPr>
        <p:spPr>
          <a:xfrm>
            <a:off x="2393255" y="1896854"/>
            <a:ext cx="12234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unsigned value to rotate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C4FD31-3C12-D0DE-4293-C773F8CF192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7605" y="265475"/>
            <a:ext cx="7824395" cy="6245345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D21EE70-B0FA-23E7-9E29-2EB8C430297E}"/>
              </a:ext>
            </a:extLst>
          </p:cNvPr>
          <p:cNvGrpSpPr/>
          <p:nvPr/>
        </p:nvGrpSpPr>
        <p:grpSpPr>
          <a:xfrm>
            <a:off x="7280083" y="4916702"/>
            <a:ext cx="2982713" cy="446276"/>
            <a:chOff x="7280083" y="4916702"/>
            <a:chExt cx="2982713" cy="446276"/>
          </a:xfrm>
        </p:grpSpPr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7C2D9603-58FA-1899-11BA-B140818BCF97}"/>
                </a:ext>
              </a:extLst>
            </p:cNvPr>
            <p:cNvSpPr/>
            <p:nvPr/>
          </p:nvSpPr>
          <p:spPr>
            <a:xfrm rot="10800000">
              <a:off x="9821732" y="4970034"/>
              <a:ext cx="441064" cy="35500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0820F1-DCF9-410D-63EB-485DC6EF00F9}"/>
                </a:ext>
              </a:extLst>
            </p:cNvPr>
            <p:cNvSpPr txBox="1"/>
            <p:nvPr/>
          </p:nvSpPr>
          <p:spPr>
            <a:xfrm>
              <a:off x="7280083" y="4916702"/>
              <a:ext cx="1479892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00000001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7E2AA4A3-DF18-E3A6-3209-47C59A357F3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1A22FE-E341-B92B-A84E-94B266A5364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8544" y="2740043"/>
            <a:ext cx="4109422" cy="3796450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How would </a:t>
            </a:r>
            <a:r>
              <a:rPr lang="en-US" dirty="0">
                <a:solidFill>
                  <a:srgbClr val="FF0000"/>
                </a:solidFill>
              </a:rPr>
              <a:t>256</a:t>
            </a:r>
            <a:r>
              <a:rPr lang="en-US" dirty="0"/>
              <a:t> be encoded?</a:t>
            </a:r>
          </a:p>
          <a:p>
            <a:pPr lvl="1"/>
            <a:r>
              <a:rPr lang="en-US" sz="2200" dirty="0"/>
              <a:t>rotate = 12, imm8 = 1</a:t>
            </a:r>
          </a:p>
          <a:p>
            <a:r>
              <a:rPr lang="en-US" b="1" dirty="0">
                <a:solidFill>
                  <a:srgbClr val="2C895B"/>
                </a:solidFill>
              </a:rPr>
              <a:t>Bottom line: </a:t>
            </a:r>
            <a:r>
              <a:rPr lang="en-US" dirty="0">
                <a:solidFill>
                  <a:srgbClr val="2C895B"/>
                </a:solidFill>
              </a:rPr>
              <a:t>the assembler will do this for you</a:t>
            </a:r>
          </a:p>
          <a:p>
            <a:r>
              <a:rPr lang="en-US" dirty="0">
                <a:solidFill>
                  <a:srgbClr val="2C895B"/>
                </a:solidFill>
              </a:rPr>
              <a:t>If you try and use an immediate value that it cannot generate </a:t>
            </a:r>
            <a:r>
              <a:rPr lang="en-US" dirty="0">
                <a:solidFill>
                  <a:srgbClr val="C00000"/>
                </a:solidFill>
              </a:rPr>
              <a:t>it will give an error</a:t>
            </a:r>
          </a:p>
          <a:p>
            <a:r>
              <a:rPr lang="en-US" dirty="0"/>
              <a:t>There is a workaround - later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CCF11-78A6-C73F-3C44-2E4C64A2C824}"/>
              </a:ext>
            </a:extLst>
          </p:cNvPr>
          <p:cNvSpPr txBox="1"/>
          <p:nvPr/>
        </p:nvSpPr>
        <p:spPr>
          <a:xfrm>
            <a:off x="4982183" y="6416773"/>
            <a:ext cx="5447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results are interpreted as a 2's complement number</a:t>
            </a:r>
          </a:p>
        </p:txBody>
      </p:sp>
    </p:spTree>
    <p:extLst>
      <p:ext uri="{BB962C8B-B14F-4D97-AF65-F5344CB8AC3E}">
        <p14:creationId xmlns:p14="http://schemas.microsoft.com/office/powerpoint/2010/main" val="113094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 uiExpand="1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F7D1968-59BA-FDB9-2201-AA1BC31F844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95714" y="935544"/>
            <a:ext cx="9877566" cy="348598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/>
              <a:t>Operations are abbreviated int </a:t>
            </a:r>
            <a:r>
              <a:rPr lang="en-US" sz="2400" dirty="0">
                <a:solidFill>
                  <a:srgbClr val="2C895B"/>
                </a:solidFill>
              </a:rPr>
              <a:t>opcodes</a:t>
            </a:r>
            <a:r>
              <a:rPr lang="en-US" sz="2400" dirty="0"/>
              <a:t> (1– 5 letters)</a:t>
            </a:r>
          </a:p>
          <a:p>
            <a:r>
              <a:rPr lang="en-US" sz="2400" dirty="0">
                <a:solidFill>
                  <a:srgbClr val="0070C0"/>
                </a:solidFill>
              </a:rPr>
              <a:t>Assembly Instructions </a:t>
            </a:r>
            <a:r>
              <a:rPr lang="en-US" sz="2400" dirty="0"/>
              <a:t>are specified with a rigid syntax</a:t>
            </a:r>
          </a:p>
          <a:p>
            <a:pPr lvl="1"/>
            <a:r>
              <a:rPr lang="en-US" sz="2400" dirty="0">
                <a:solidFill>
                  <a:srgbClr val="2C895B"/>
                </a:solidFill>
              </a:rPr>
              <a:t>Opcodes</a:t>
            </a:r>
            <a:r>
              <a:rPr lang="en-US" sz="2400" dirty="0"/>
              <a:t> are followed by </a:t>
            </a:r>
            <a:r>
              <a:rPr lang="en-US" sz="2400" dirty="0">
                <a:solidFill>
                  <a:srgbClr val="F37440"/>
                </a:solidFill>
              </a:rPr>
              <a:t>arguments</a:t>
            </a:r>
          </a:p>
          <a:p>
            <a:pPr lvl="1"/>
            <a:r>
              <a:rPr lang="en-US" sz="2400" dirty="0"/>
              <a:t>Usually the </a:t>
            </a:r>
            <a:r>
              <a:rPr lang="en-US" sz="2400" dirty="0">
                <a:solidFill>
                  <a:srgbClr val="F37440"/>
                </a:solidFill>
              </a:rPr>
              <a:t>destination argument is next</a:t>
            </a:r>
            <a:r>
              <a:rPr lang="en-US" sz="2400" dirty="0"/>
              <a:t>, then </a:t>
            </a:r>
            <a:r>
              <a:rPr lang="en-US" sz="2400" dirty="0">
                <a:solidFill>
                  <a:srgbClr val="0070C0"/>
                </a:solidFill>
              </a:rPr>
              <a:t>one or more source arguments</a:t>
            </a:r>
            <a:r>
              <a:rPr lang="en-US" sz="2400" dirty="0"/>
              <a:t> (this is not strictly the case, but it is generally true)</a:t>
            </a:r>
          </a:p>
          <a:p>
            <a:r>
              <a:rPr lang="en-US" sz="2400" dirty="0"/>
              <a:t>Why this order?</a:t>
            </a:r>
          </a:p>
          <a:p>
            <a:r>
              <a:rPr lang="en-US" sz="2400" dirty="0"/>
              <a:t>Analogy to C or Java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D44246-55F2-8B78-3162-32C8115AB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Meaning of an Instruction - ARM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7DAC4-2A1A-B787-9B25-D17236BE0351}"/>
              </a:ext>
            </a:extLst>
          </p:cNvPr>
          <p:cNvSpPr txBox="1"/>
          <p:nvPr/>
        </p:nvSpPr>
        <p:spPr>
          <a:xfrm>
            <a:off x="3561729" y="4623173"/>
            <a:ext cx="5480988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r0, r1, r2;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r0 = r1 + r2; 		// 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4BCBBF-8548-42DF-BE0E-4E4F3078F0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0214A8-9655-5790-7BAB-04209AF3D97B}"/>
              </a:ext>
            </a:extLst>
          </p:cNvPr>
          <p:cNvSpPr txBox="1"/>
          <p:nvPr/>
        </p:nvSpPr>
        <p:spPr>
          <a:xfrm>
            <a:off x="3481781" y="5655814"/>
            <a:ext cx="6619120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</a:t>
            </a:r>
            <a:r>
              <a:rPr lang="en-US" sz="24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r1  + r2</a:t>
            </a:r>
          </a:p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add	r0,  r1,   r2   // assembly</a:t>
            </a:r>
          </a:p>
        </p:txBody>
      </p:sp>
    </p:spTree>
    <p:extLst>
      <p:ext uri="{BB962C8B-B14F-4D97-AF65-F5344CB8AC3E}">
        <p14:creationId xmlns:p14="http://schemas.microsoft.com/office/powerpoint/2010/main" val="3290017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5" grpId="0" animBg="1"/>
      <p:bldP spid="6" grpId="0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2AF43DF5-FE73-26EC-CBB2-910AF804DDB0}"/>
              </a:ext>
            </a:extLst>
          </p:cNvPr>
          <p:cNvSpPr/>
          <p:nvPr/>
        </p:nvSpPr>
        <p:spPr>
          <a:xfrm>
            <a:off x="9230440" y="738522"/>
            <a:ext cx="2446776" cy="53412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1AAEF-8AC3-6648-908C-61F6B1692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77" y="78003"/>
            <a:ext cx="4962709" cy="445308"/>
          </a:xfrm>
        </p:spPr>
        <p:txBody>
          <a:bodyPr/>
          <a:lstStyle/>
          <a:p>
            <a:r>
              <a:rPr lang="en-US" dirty="0"/>
              <a:t>32-Bit Arm - Registers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EBF47F-5C2D-D145-A3A1-A49E748699E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75033" y="2759931"/>
            <a:ext cx="7290195" cy="245403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>
                <a:solidFill>
                  <a:schemeClr val="accent1"/>
                </a:solidFill>
              </a:rPr>
              <a:t>Almost all arithmetic, logic operations and data movement operations </a:t>
            </a:r>
            <a:r>
              <a:rPr lang="en-US" sz="2400" dirty="0"/>
              <a:t>involve at </a:t>
            </a:r>
            <a:r>
              <a:rPr lang="en-US" sz="2400" dirty="0">
                <a:solidFill>
                  <a:schemeClr val="accent1"/>
                </a:solidFill>
              </a:rPr>
              <a:t>least one register</a:t>
            </a:r>
          </a:p>
          <a:p>
            <a:r>
              <a:rPr lang="en-US" sz="2400" dirty="0"/>
              <a:t>As a result, Register addresses are </a:t>
            </a:r>
            <a:r>
              <a:rPr lang="en-US" sz="2400" b="1" dirty="0">
                <a:solidFill>
                  <a:srgbClr val="FF0000"/>
                </a:solidFill>
              </a:rPr>
              <a:t>directly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70C0"/>
                </a:solidFill>
              </a:rPr>
              <a:t>encoded </a:t>
            </a:r>
            <a:r>
              <a:rPr lang="en-US" sz="2400" dirty="0">
                <a:solidFill>
                  <a:schemeClr val="tx2"/>
                </a:solidFill>
              </a:rPr>
              <a:t>into</a:t>
            </a:r>
            <a:r>
              <a:rPr lang="en-US" sz="2400" dirty="0">
                <a:solidFill>
                  <a:srgbClr val="0070C0"/>
                </a:solidFill>
              </a:rPr>
              <a:t> 4-bit fields in machine instructions </a:t>
            </a:r>
            <a:r>
              <a:rPr lang="en-US" sz="2400" dirty="0">
                <a:solidFill>
                  <a:srgbClr val="2C895B"/>
                </a:solidFill>
              </a:rPr>
              <a:t>(see below)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AF0A191-8032-3741-8821-60DC3DC0BC5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FC8852-67E7-E547-B556-26DAC478D505}"/>
              </a:ext>
            </a:extLst>
          </p:cNvPr>
          <p:cNvSpPr/>
          <p:nvPr/>
        </p:nvSpPr>
        <p:spPr>
          <a:xfrm>
            <a:off x="10180542" y="5526479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F2FBDB-8CD9-9C4F-9A09-E2E1BE922B68}"/>
              </a:ext>
            </a:extLst>
          </p:cNvPr>
          <p:cNvSpPr txBox="1"/>
          <p:nvPr/>
        </p:nvSpPr>
        <p:spPr>
          <a:xfrm>
            <a:off x="10321327" y="1305622"/>
            <a:ext cx="857927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4-bytes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333D1-D318-1344-BD4D-382E7C65AD98}"/>
              </a:ext>
            </a:extLst>
          </p:cNvPr>
          <p:cNvSpPr txBox="1"/>
          <p:nvPr/>
        </p:nvSpPr>
        <p:spPr>
          <a:xfrm>
            <a:off x="9659245" y="1774621"/>
            <a:ext cx="52129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r10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r9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r8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r7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r6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r5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r4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r3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</a:p>
          <a:p>
            <a:pPr algn="r"/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r0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694F6D6-215C-B64C-A78F-3EC99179C2F9}"/>
              </a:ext>
            </a:extLst>
          </p:cNvPr>
          <p:cNvSpPr/>
          <p:nvPr/>
        </p:nvSpPr>
        <p:spPr>
          <a:xfrm>
            <a:off x="10180542" y="528161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39F4ADF-0568-E545-8815-99839CC68A89}"/>
              </a:ext>
            </a:extLst>
          </p:cNvPr>
          <p:cNvSpPr/>
          <p:nvPr/>
        </p:nvSpPr>
        <p:spPr>
          <a:xfrm>
            <a:off x="10180542" y="503675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15B07C-F91E-0E49-9597-6EB7F0572D57}"/>
              </a:ext>
            </a:extLst>
          </p:cNvPr>
          <p:cNvSpPr/>
          <p:nvPr/>
        </p:nvSpPr>
        <p:spPr>
          <a:xfrm>
            <a:off x="10180542" y="479189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4A64DC6-03DF-204F-9151-615A13E15FB4}"/>
              </a:ext>
            </a:extLst>
          </p:cNvPr>
          <p:cNvSpPr/>
          <p:nvPr/>
        </p:nvSpPr>
        <p:spPr>
          <a:xfrm>
            <a:off x="10180542" y="4547030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0587ADB-D33A-D34E-ADA4-9805F70C880E}"/>
              </a:ext>
            </a:extLst>
          </p:cNvPr>
          <p:cNvSpPr/>
          <p:nvPr/>
        </p:nvSpPr>
        <p:spPr>
          <a:xfrm>
            <a:off x="10180542" y="4302168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C8567BF-E099-484F-9453-5181369EE25D}"/>
              </a:ext>
            </a:extLst>
          </p:cNvPr>
          <p:cNvSpPr/>
          <p:nvPr/>
        </p:nvSpPr>
        <p:spPr>
          <a:xfrm>
            <a:off x="10180542" y="405730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CB4749D-BA9B-CB45-8EEE-6BB49E7D0952}"/>
              </a:ext>
            </a:extLst>
          </p:cNvPr>
          <p:cNvSpPr/>
          <p:nvPr/>
        </p:nvSpPr>
        <p:spPr>
          <a:xfrm>
            <a:off x="10180542" y="381244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318AC37-00E6-5942-A024-94203E1D8928}"/>
              </a:ext>
            </a:extLst>
          </p:cNvPr>
          <p:cNvSpPr/>
          <p:nvPr/>
        </p:nvSpPr>
        <p:spPr>
          <a:xfrm>
            <a:off x="10180542" y="356758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536D4DA7-B772-B047-A9D9-7E1519AB8778}"/>
              </a:ext>
            </a:extLst>
          </p:cNvPr>
          <p:cNvSpPr/>
          <p:nvPr/>
        </p:nvSpPr>
        <p:spPr>
          <a:xfrm>
            <a:off x="10180542" y="3322720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18AD1A2-3F14-AF49-8CDB-FF669D0070E9}"/>
              </a:ext>
            </a:extLst>
          </p:cNvPr>
          <p:cNvSpPr/>
          <p:nvPr/>
        </p:nvSpPr>
        <p:spPr>
          <a:xfrm>
            <a:off x="10180542" y="3077858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87F0B70-E68D-EC4D-9CE0-C3E5C57258FD}"/>
              </a:ext>
            </a:extLst>
          </p:cNvPr>
          <p:cNvSpPr/>
          <p:nvPr/>
        </p:nvSpPr>
        <p:spPr>
          <a:xfrm>
            <a:off x="10180542" y="2832996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2E3517A-76BD-7F4F-BCDC-B9FE489D0F1D}"/>
              </a:ext>
            </a:extLst>
          </p:cNvPr>
          <p:cNvSpPr/>
          <p:nvPr/>
        </p:nvSpPr>
        <p:spPr>
          <a:xfrm>
            <a:off x="10180542" y="2588134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BA6A5B77-BB00-894F-B1CF-4A6C5252465F}"/>
              </a:ext>
            </a:extLst>
          </p:cNvPr>
          <p:cNvSpPr/>
          <p:nvPr/>
        </p:nvSpPr>
        <p:spPr>
          <a:xfrm>
            <a:off x="10180542" y="2343272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0C075B4-183E-0B45-A655-68989BDD8B6F}"/>
              </a:ext>
            </a:extLst>
          </p:cNvPr>
          <p:cNvSpPr/>
          <p:nvPr/>
        </p:nvSpPr>
        <p:spPr>
          <a:xfrm>
            <a:off x="10180542" y="2098410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59BA5FBA-0F23-0943-910E-242D31329001}"/>
              </a:ext>
            </a:extLst>
          </p:cNvPr>
          <p:cNvSpPr/>
          <p:nvPr/>
        </p:nvSpPr>
        <p:spPr>
          <a:xfrm>
            <a:off x="10180542" y="1853548"/>
            <a:ext cx="1134208" cy="2268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350CC2FB-2D71-3443-8E4C-9C417629962F}"/>
              </a:ext>
            </a:extLst>
          </p:cNvPr>
          <p:cNvSpPr txBox="1"/>
          <p:nvPr/>
        </p:nvSpPr>
        <p:spPr>
          <a:xfrm rot="16200000">
            <a:off x="8842204" y="3832137"/>
            <a:ext cx="1441634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4-bit address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8442F79-694B-F94D-B17E-0FE10EA37E11}"/>
              </a:ext>
            </a:extLst>
          </p:cNvPr>
          <p:cNvSpPr txBox="1"/>
          <p:nvPr/>
        </p:nvSpPr>
        <p:spPr>
          <a:xfrm>
            <a:off x="9772042" y="5779132"/>
            <a:ext cx="1842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Capacity: 16 Words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A6D360C-C573-9841-AF61-176D8C2C3B40}"/>
              </a:ext>
            </a:extLst>
          </p:cNvPr>
          <p:cNvSpPr txBox="1"/>
          <p:nvPr/>
        </p:nvSpPr>
        <p:spPr>
          <a:xfrm>
            <a:off x="9970917" y="738522"/>
            <a:ext cx="1366080" cy="461665"/>
          </a:xfrm>
          <a:prstGeom prst="rect">
            <a:avLst/>
          </a:prstGeom>
          <a:noFill/>
          <a:ln w="25400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registers</a:t>
            </a: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AB975F20-1017-4FFA-0D25-07C2EB41884F}"/>
              </a:ext>
            </a:extLst>
          </p:cNvPr>
          <p:cNvSpPr/>
          <p:nvPr/>
        </p:nvSpPr>
        <p:spPr>
          <a:xfrm>
            <a:off x="10180542" y="1680194"/>
            <a:ext cx="1134208" cy="94427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360614D-A3F3-74A5-4626-938CE6AF4085}"/>
              </a:ext>
            </a:extLst>
          </p:cNvPr>
          <p:cNvSpPr/>
          <p:nvPr/>
        </p:nvSpPr>
        <p:spPr>
          <a:xfrm>
            <a:off x="4995624" y="1102251"/>
            <a:ext cx="2362200" cy="1166520"/>
          </a:xfrm>
          <a:prstGeom prst="rect">
            <a:avLst/>
          </a:prstGeom>
          <a:solidFill>
            <a:schemeClr val="accent3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Arithmetic &amp; Logic Unit (ALU)</a:t>
            </a:r>
          </a:p>
        </p:txBody>
      </p:sp>
      <p:sp>
        <p:nvSpPr>
          <p:cNvPr id="59" name="Down Arrow 58">
            <a:extLst>
              <a:ext uri="{FF2B5EF4-FFF2-40B4-BE49-F238E27FC236}">
                <a16:creationId xmlns:a16="http://schemas.microsoft.com/office/drawing/2014/main" id="{7A606CF7-E2BA-0E97-0607-2B56CDD5D91F}"/>
              </a:ext>
            </a:extLst>
          </p:cNvPr>
          <p:cNvSpPr/>
          <p:nvPr/>
        </p:nvSpPr>
        <p:spPr>
          <a:xfrm rot="5400000">
            <a:off x="8205117" y="491815"/>
            <a:ext cx="230156" cy="1820491"/>
          </a:xfrm>
          <a:prstGeom prst="downArrow">
            <a:avLst/>
          </a:prstGeom>
          <a:solidFill>
            <a:srgbClr val="F3744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37440"/>
              </a:solidFill>
            </a:endParaRPr>
          </a:p>
        </p:txBody>
      </p:sp>
      <p:sp>
        <p:nvSpPr>
          <p:cNvPr id="60" name="Down Arrow 59">
            <a:extLst>
              <a:ext uri="{FF2B5EF4-FFF2-40B4-BE49-F238E27FC236}">
                <a16:creationId xmlns:a16="http://schemas.microsoft.com/office/drawing/2014/main" id="{9DE69D35-B977-D6D4-03CA-E9838A95B847}"/>
              </a:ext>
            </a:extLst>
          </p:cNvPr>
          <p:cNvSpPr/>
          <p:nvPr/>
        </p:nvSpPr>
        <p:spPr>
          <a:xfrm rot="16200000">
            <a:off x="8188047" y="1055039"/>
            <a:ext cx="230154" cy="1820493"/>
          </a:xfrm>
          <a:prstGeom prst="downArrow">
            <a:avLst/>
          </a:prstGeom>
          <a:solidFill>
            <a:srgbClr val="2C895B"/>
          </a:solidFill>
          <a:ln>
            <a:solidFill>
              <a:srgbClr val="2C895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C895B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A4B56E6-3C40-0410-90D6-666E2177ED7D}"/>
              </a:ext>
            </a:extLst>
          </p:cNvPr>
          <p:cNvSpPr txBox="1"/>
          <p:nvPr/>
        </p:nvSpPr>
        <p:spPr>
          <a:xfrm>
            <a:off x="441968" y="1286982"/>
            <a:ext cx="3794473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All computations (add, subtract, etc.) are performed in the ALU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CB0E9F9-6475-B49C-A8A3-2C0AC23FA254}"/>
              </a:ext>
            </a:extLst>
          </p:cNvPr>
          <p:cNvGrpSpPr/>
          <p:nvPr/>
        </p:nvGrpSpPr>
        <p:grpSpPr>
          <a:xfrm>
            <a:off x="305977" y="5255575"/>
            <a:ext cx="8464419" cy="1496971"/>
            <a:chOff x="305977" y="5255575"/>
            <a:chExt cx="8464419" cy="1496971"/>
          </a:xfrm>
        </p:grpSpPr>
        <p:pic>
          <p:nvPicPr>
            <p:cNvPr id="63" name="Picture 2">
              <a:extLst>
                <a:ext uri="{FF2B5EF4-FFF2-40B4-BE49-F238E27FC236}">
                  <a16:creationId xmlns:a16="http://schemas.microsoft.com/office/drawing/2014/main" id="{B9430F7B-EBE0-9D30-0E45-207A3939E4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5977" y="5255575"/>
              <a:ext cx="8464419" cy="135488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EDE384EF-4DC4-3226-D292-990835EC8A8E}"/>
                </a:ext>
              </a:extLst>
            </p:cNvPr>
            <p:cNvSpPr/>
            <p:nvPr/>
          </p:nvSpPr>
          <p:spPr>
            <a:xfrm>
              <a:off x="3984770" y="6506849"/>
              <a:ext cx="251670" cy="23208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Up Arrow 66">
              <a:extLst>
                <a:ext uri="{FF2B5EF4-FFF2-40B4-BE49-F238E27FC236}">
                  <a16:creationId xmlns:a16="http://schemas.microsoft.com/office/drawing/2014/main" id="{2E5ACCFF-3192-9FE4-9A62-8809BF476F8B}"/>
                </a:ext>
              </a:extLst>
            </p:cNvPr>
            <p:cNvSpPr/>
            <p:nvPr/>
          </p:nvSpPr>
          <p:spPr>
            <a:xfrm>
              <a:off x="4568461" y="6520463"/>
              <a:ext cx="251670" cy="232083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ight Arrow 10">
            <a:extLst>
              <a:ext uri="{FF2B5EF4-FFF2-40B4-BE49-F238E27FC236}">
                <a16:creationId xmlns:a16="http://schemas.microsoft.com/office/drawing/2014/main" id="{05801D03-CAB2-231C-435A-D0D690411A3C}"/>
              </a:ext>
            </a:extLst>
          </p:cNvPr>
          <p:cNvSpPr/>
          <p:nvPr/>
        </p:nvSpPr>
        <p:spPr>
          <a:xfrm>
            <a:off x="4236441" y="1474301"/>
            <a:ext cx="583691" cy="2093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Up Arrow 36">
            <a:extLst>
              <a:ext uri="{FF2B5EF4-FFF2-40B4-BE49-F238E27FC236}">
                <a16:creationId xmlns:a16="http://schemas.microsoft.com/office/drawing/2014/main" id="{96C9A297-0FC7-1D41-2668-B4A3DBC62FCB}"/>
              </a:ext>
            </a:extLst>
          </p:cNvPr>
          <p:cNvSpPr/>
          <p:nvPr/>
        </p:nvSpPr>
        <p:spPr>
          <a:xfrm>
            <a:off x="8122284" y="6419992"/>
            <a:ext cx="251670" cy="23208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176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51" grpId="0"/>
      <p:bldP spid="3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B42A8E53-1DEF-ACA0-4DD3-DAA710D72250}"/>
              </a:ext>
            </a:extLst>
          </p:cNvPr>
          <p:cNvSpPr/>
          <p:nvPr/>
        </p:nvSpPr>
        <p:spPr>
          <a:xfrm>
            <a:off x="7801873" y="3246933"/>
            <a:ext cx="4371474" cy="35784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39932E2-C186-A00A-2E74-D09F279C2F4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2365" y="535333"/>
            <a:ext cx="8670793" cy="2437622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Instructions are </a:t>
            </a:r>
            <a:r>
              <a:rPr lang="en-US" b="1" dirty="0">
                <a:solidFill>
                  <a:srgbClr val="2C895B"/>
                </a:solidFill>
              </a:rPr>
              <a:t>retrieved sequentially </a:t>
            </a:r>
            <a:r>
              <a:rPr lang="en-US" dirty="0">
                <a:solidFill>
                  <a:srgbClr val="2C895B"/>
                </a:solidFill>
              </a:rPr>
              <a:t>from me</a:t>
            </a:r>
            <a:r>
              <a:rPr lang="en-US" dirty="0"/>
              <a:t>mory</a:t>
            </a:r>
          </a:p>
          <a:p>
            <a:r>
              <a:rPr lang="en-US" dirty="0"/>
              <a:t>Each instruction </a:t>
            </a:r>
            <a:r>
              <a:rPr lang="en-US" dirty="0">
                <a:solidFill>
                  <a:srgbClr val="2C895B"/>
                </a:solidFill>
              </a:rPr>
              <a:t>executes to completion </a:t>
            </a:r>
            <a:r>
              <a:rPr lang="en-US" b="1" dirty="0">
                <a:solidFill>
                  <a:srgbClr val="F37440"/>
                </a:solidFill>
              </a:rPr>
              <a:t>before</a:t>
            </a:r>
            <a:r>
              <a:rPr lang="en-US" dirty="0">
                <a:solidFill>
                  <a:srgbClr val="F37440"/>
                </a:solidFill>
              </a:rPr>
              <a:t> the next instruction is completed</a:t>
            </a:r>
          </a:p>
          <a:p>
            <a:r>
              <a:rPr lang="en-US" dirty="0"/>
              <a:t>Conceptually the pc (program counter) points at executing instruction </a:t>
            </a:r>
          </a:p>
          <a:p>
            <a:r>
              <a:rPr lang="en-US" dirty="0"/>
              <a:t>exceptions: loops, function calls, traps,..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8EDA57-27DF-FEC4-836C-33BEC78D7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57" y="26172"/>
            <a:ext cx="10515600" cy="466460"/>
          </a:xfrm>
        </p:spPr>
        <p:txBody>
          <a:bodyPr/>
          <a:lstStyle/>
          <a:p>
            <a:r>
              <a:rPr lang="en-US" dirty="0"/>
              <a:t>Program Execution: A Series of Instructions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A348B-CB43-D209-BF96-59DFC6978FB5}"/>
              </a:ext>
            </a:extLst>
          </p:cNvPr>
          <p:cNvSpPr txBox="1"/>
          <p:nvPr/>
        </p:nvSpPr>
        <p:spPr>
          <a:xfrm>
            <a:off x="2330365" y="4445036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r0, r1, r1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0F57C3-460E-119D-7BC5-7C146C5D5FB3}"/>
              </a:ext>
            </a:extLst>
          </p:cNvPr>
          <p:cNvSpPr txBox="1"/>
          <p:nvPr/>
        </p:nvSpPr>
        <p:spPr>
          <a:xfrm>
            <a:off x="2330365" y="5002550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r0, r0, r0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7D213A-2B25-94BC-EF9C-BFB6FFC56DA5}"/>
              </a:ext>
            </a:extLst>
          </p:cNvPr>
          <p:cNvSpPr txBox="1"/>
          <p:nvPr/>
        </p:nvSpPr>
        <p:spPr>
          <a:xfrm>
            <a:off x="2330365" y="5560064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r0, r0, r0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D89BEF-A0B7-2768-E053-A4A4A2DF47DB}"/>
              </a:ext>
            </a:extLst>
          </p:cNvPr>
          <p:cNvSpPr txBox="1"/>
          <p:nvPr/>
        </p:nvSpPr>
        <p:spPr>
          <a:xfrm>
            <a:off x="2330365" y="6117578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sub r1, r0, r1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B88A92-2691-0FB9-A199-5FEB4DF5D727}"/>
              </a:ext>
            </a:extLst>
          </p:cNvPr>
          <p:cNvSpPr txBox="1"/>
          <p:nvPr/>
        </p:nvSpPr>
        <p:spPr>
          <a:xfrm>
            <a:off x="8168408" y="4561044"/>
            <a:ext cx="2563520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4 r1 =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BCF458-F76F-52DD-2B5A-1A6465B6AF95}"/>
              </a:ext>
            </a:extLst>
          </p:cNvPr>
          <p:cNvSpPr txBox="1"/>
          <p:nvPr/>
        </p:nvSpPr>
        <p:spPr>
          <a:xfrm>
            <a:off x="8168408" y="3685172"/>
            <a:ext cx="2563519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 r1 =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4892D5-184F-4FDC-8D80-CD1833287855}"/>
              </a:ext>
            </a:extLst>
          </p:cNvPr>
          <p:cNvSpPr txBox="1"/>
          <p:nvPr/>
        </p:nvSpPr>
        <p:spPr>
          <a:xfrm>
            <a:off x="8168408" y="5121591"/>
            <a:ext cx="2563521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8 r1 = 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6FE7FB-C6F7-9C5E-AC20-704AC1FEA230}"/>
              </a:ext>
            </a:extLst>
          </p:cNvPr>
          <p:cNvSpPr txBox="1"/>
          <p:nvPr/>
        </p:nvSpPr>
        <p:spPr>
          <a:xfrm>
            <a:off x="8168408" y="5677425"/>
            <a:ext cx="256352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B7B07F-B250-B75A-0201-821B87721FAF}"/>
              </a:ext>
            </a:extLst>
          </p:cNvPr>
          <p:cNvSpPr txBox="1"/>
          <p:nvPr/>
        </p:nvSpPr>
        <p:spPr>
          <a:xfrm>
            <a:off x="8168408" y="6236618"/>
            <a:ext cx="2733441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r0 = 16 r1 = 14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16621F-8D5E-799E-5D22-53D172B9F2D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F6099E-2B6F-2AA1-9807-877FB14D834D}"/>
              </a:ext>
            </a:extLst>
          </p:cNvPr>
          <p:cNvSpPr txBox="1"/>
          <p:nvPr/>
        </p:nvSpPr>
        <p:spPr>
          <a:xfrm>
            <a:off x="2067223" y="4039657"/>
            <a:ext cx="3566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Memory Content in Text segment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67BD87-7533-433B-075B-F1E84D891745}"/>
              </a:ext>
            </a:extLst>
          </p:cNvPr>
          <p:cNvSpPr txBox="1"/>
          <p:nvPr/>
        </p:nvSpPr>
        <p:spPr>
          <a:xfrm>
            <a:off x="10759184" y="3731671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initial values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C058A17-7EF2-3D86-91E6-2F2B3C8540E2}"/>
              </a:ext>
            </a:extLst>
          </p:cNvPr>
          <p:cNvGrpSpPr/>
          <p:nvPr/>
        </p:nvGrpSpPr>
        <p:grpSpPr>
          <a:xfrm>
            <a:off x="4835278" y="4470074"/>
            <a:ext cx="1620957" cy="2205018"/>
            <a:chOff x="5949340" y="4492112"/>
            <a:chExt cx="1620957" cy="220501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01EA5F-52C5-D364-1F48-7424A666C8F4}"/>
                </a:ext>
              </a:extLst>
            </p:cNvPr>
            <p:cNvSpPr txBox="1"/>
            <p:nvPr/>
          </p:nvSpPr>
          <p:spPr>
            <a:xfrm>
              <a:off x="5962559" y="4492112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 memory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3437424-FB87-B517-5733-971500A0B7CA}"/>
                </a:ext>
              </a:extLst>
            </p:cNvPr>
            <p:cNvSpPr txBox="1"/>
            <p:nvPr/>
          </p:nvSpPr>
          <p:spPr>
            <a:xfrm>
              <a:off x="5949340" y="6327798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 memory </a:t>
              </a:r>
            </a:p>
          </p:txBody>
        </p:sp>
      </p:grpSp>
      <p:pic>
        <p:nvPicPr>
          <p:cNvPr id="50" name="Picture 49">
            <a:extLst>
              <a:ext uri="{FF2B5EF4-FFF2-40B4-BE49-F238E27FC236}">
                <a16:creationId xmlns:a16="http://schemas.microsoft.com/office/drawing/2014/main" id="{08D63629-58E1-56EA-DBDA-8ED95E6AFD7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83580" y="46205"/>
            <a:ext cx="3172736" cy="3153866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4F73E97-50BD-B58E-B324-7D46E19B3822}"/>
              </a:ext>
            </a:extLst>
          </p:cNvPr>
          <p:cNvGrpSpPr/>
          <p:nvPr/>
        </p:nvGrpSpPr>
        <p:grpSpPr>
          <a:xfrm>
            <a:off x="8014505" y="2157663"/>
            <a:ext cx="3583032" cy="1476480"/>
            <a:chOff x="8014505" y="2157663"/>
            <a:chExt cx="3583032" cy="147648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165A8C-F525-A09F-89E0-843EA9CA0849}"/>
                </a:ext>
              </a:extLst>
            </p:cNvPr>
            <p:cNvSpPr txBox="1"/>
            <p:nvPr/>
          </p:nvSpPr>
          <p:spPr>
            <a:xfrm>
              <a:off x="8014505" y="3264811"/>
              <a:ext cx="3583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contents inside the CPU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98262EC-EF6D-1A50-E903-69782169E18E}"/>
                </a:ext>
              </a:extLst>
            </p:cNvPr>
            <p:cNvCxnSpPr/>
            <p:nvPr/>
          </p:nvCxnSpPr>
          <p:spPr>
            <a:xfrm flipV="1">
              <a:off x="8662737" y="2157663"/>
              <a:ext cx="1243263" cy="1136577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3784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" grpId="0" uiExpand="1" build="p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8" grpId="0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Theme1">
  <a:themeElements>
    <a:clrScheme name="Custom 3">
      <a:dk1>
        <a:srgbClr val="6B767D"/>
      </a:dk1>
      <a:lt1>
        <a:srgbClr val="FFFFFF"/>
      </a:lt1>
      <a:dk2>
        <a:srgbClr val="384851"/>
      </a:dk2>
      <a:lt2>
        <a:srgbClr val="E7E6E6"/>
      </a:lt2>
      <a:accent1>
        <a:srgbClr val="007CD5"/>
      </a:accent1>
      <a:accent2>
        <a:srgbClr val="384851"/>
      </a:accent2>
      <a:accent3>
        <a:srgbClr val="00B2B1"/>
      </a:accent3>
      <a:accent4>
        <a:srgbClr val="FEC64D"/>
      </a:accent4>
      <a:accent5>
        <a:srgbClr val="0098C9"/>
      </a:accent5>
      <a:accent6>
        <a:srgbClr val="000000"/>
      </a:accent6>
      <a:hlink>
        <a:srgbClr val="000000"/>
      </a:hlink>
      <a:folHlink>
        <a:srgbClr val="6B76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radata PPT Template 1018" id="{EE612F73-3E02-9F48-B8B0-975331B1AC45}" vid="{3E1481C8-D4F0-9A4A-AD9B-9994492B8A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65319</TotalTime>
  <Words>7958</Words>
  <Application>Microsoft Macintosh PowerPoint</Application>
  <PresentationFormat>Widescreen</PresentationFormat>
  <Paragraphs>1554</Paragraphs>
  <Slides>64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4" baseType="lpstr">
      <vt:lpstr>ＭＳ Ｐゴシック</vt:lpstr>
      <vt:lpstr>宋体</vt:lpstr>
      <vt:lpstr>Arial</vt:lpstr>
      <vt:lpstr>Arial Regular</vt:lpstr>
      <vt:lpstr>Calibri</vt:lpstr>
      <vt:lpstr>CMU Bright</vt:lpstr>
      <vt:lpstr>Consolas</vt:lpstr>
      <vt:lpstr>Courier New</vt:lpstr>
      <vt:lpstr>Wingdings</vt:lpstr>
      <vt:lpstr>Theme1</vt:lpstr>
      <vt:lpstr>PowerPoint Presentation</vt:lpstr>
      <vt:lpstr>Arm Core Floorplan</vt:lpstr>
      <vt:lpstr>32-Bit Arm - Registers</vt:lpstr>
      <vt:lpstr>Using Arm-32  Registers</vt:lpstr>
      <vt:lpstr>Assembly and Machine Code</vt:lpstr>
      <vt:lpstr>Anatomy of an Assembly instruction (3 address instruction)</vt:lpstr>
      <vt:lpstr>Meaning of an Instruction - ARM</vt:lpstr>
      <vt:lpstr>32-Bit Arm - Registers</vt:lpstr>
      <vt:lpstr>Program Execution: A Series of Instructions</vt:lpstr>
      <vt:lpstr>How to Access Memory?</vt:lpstr>
      <vt:lpstr>32-Bit Arm is a Load/Store Architecture</vt:lpstr>
      <vt:lpstr>Load/Store Concept: Load Operation</vt:lpstr>
      <vt:lpstr>Load/Store Concept: Store Operation</vt:lpstr>
      <vt:lpstr>Arm Register Summary</vt:lpstr>
      <vt:lpstr>AArch32 Instruction Categories</vt:lpstr>
      <vt:lpstr>First Look: Copying Values Between Registers - MOV</vt:lpstr>
      <vt:lpstr>mov – Copies Register Content between registers</vt:lpstr>
      <vt:lpstr>First Look: Add/Sub Registers</vt:lpstr>
      <vt:lpstr>add/sub – Add or Subtract two integers</vt:lpstr>
      <vt:lpstr>Writing a Sequence of Add &amp; Subtract Instructions</vt:lpstr>
      <vt:lpstr>Line Layout in an Arm Assembly Source</vt:lpstr>
      <vt:lpstr>Labels in Arm Assembly - 1</vt:lpstr>
      <vt:lpstr>Labels in Arm Assembly - 2</vt:lpstr>
      <vt:lpstr>Unconditional Branching –   Forces Execution to Continue at a Specified Label (goto)</vt:lpstr>
      <vt:lpstr>Examples of of Unconditional Branching</vt:lpstr>
      <vt:lpstr>Never Branch to the following instruction: It is not needed!</vt:lpstr>
      <vt:lpstr>Anatomy of a Conditional Branch: If statement</vt:lpstr>
      <vt:lpstr>cmp/cmm – Making Conditional Tests</vt:lpstr>
      <vt:lpstr>Quick Overview of the Condition Bits/Flags</vt:lpstr>
      <vt:lpstr>Conditional Tests: Implementing ARM Branch guards</vt:lpstr>
      <vt:lpstr>Branch and Loop Guard Strategy</vt:lpstr>
      <vt:lpstr>Program Flow:  Simple If statement, No Else</vt:lpstr>
      <vt:lpstr>Branch Guard "Adjustment" Table Preserving C Block Order In Assembly</vt:lpstr>
      <vt:lpstr>Arm Conditional Branching Simple IF no else</vt:lpstr>
      <vt:lpstr>If statement examples – Branch Around the True block!</vt:lpstr>
      <vt:lpstr>Branching Avoid: Spaghetti Code ("goto structure")</vt:lpstr>
      <vt:lpstr>Program Flow: If with an  Else</vt:lpstr>
      <vt:lpstr>If with an Else Examples</vt:lpstr>
      <vt:lpstr>If with an Else Examples</vt:lpstr>
      <vt:lpstr>If statement – C Block Reordering</vt:lpstr>
      <vt:lpstr>Preserving the same branch guard test</vt:lpstr>
      <vt:lpstr>Switch Statement </vt:lpstr>
      <vt:lpstr>Bad Style: Branching Upwards (When Not a loop)</vt:lpstr>
      <vt:lpstr>Review – Short Circuit or Minimal Evaluation</vt:lpstr>
      <vt:lpstr>Program Flow – If statements &amp;&amp; compound tests - 1</vt:lpstr>
      <vt:lpstr>Program Flow – If statements &amp;&amp; compound tests - 2</vt:lpstr>
      <vt:lpstr>Program Flow – If statements || compound tests - 1</vt:lpstr>
      <vt:lpstr>Program Flow – If statements || compound tests - 2</vt:lpstr>
      <vt:lpstr>Program Flow – Pre-test and Post-test Loop Guards</vt:lpstr>
      <vt:lpstr>Pre-Test Guards - While Loop</vt:lpstr>
      <vt:lpstr>Pre-Test Guards - While Loop</vt:lpstr>
      <vt:lpstr>Post-Test Guards – Do While Loop</vt:lpstr>
      <vt:lpstr>Post-Test Guards – Do While Loop</vt:lpstr>
      <vt:lpstr>Program Flow – Counting (For) Loop Version 1</vt:lpstr>
      <vt:lpstr>Program Flow – Counting (For) Loop – Version 2</vt:lpstr>
      <vt:lpstr>Nested loops</vt:lpstr>
      <vt:lpstr>Keep loops Properly Nested:   Do not branch into the middle of a loop</vt:lpstr>
      <vt:lpstr>Extra Slides</vt:lpstr>
      <vt:lpstr>CPU Operational Overview: Executing Machine Code</vt:lpstr>
      <vt:lpstr>Program Execution: Looping in the Execution Flow</vt:lpstr>
      <vt:lpstr>Branch Target Address (BTA): What Is imm24?</vt:lpstr>
      <vt:lpstr>Program Flow – multiple branches, one cmp </vt:lpstr>
      <vt:lpstr>How are I – Type Constants Encoded in the instruction?</vt:lpstr>
      <vt:lpstr>Rot4 - Imm8 Values</vt:lpstr>
    </vt:vector>
  </TitlesOfParts>
  <Manager/>
  <Company>Teradata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Keith Muller</dc:creator>
  <cp:keywords/>
  <dc:description/>
  <cp:lastModifiedBy>Keith Muller</cp:lastModifiedBy>
  <cp:revision>2885</cp:revision>
  <cp:lastPrinted>2022-11-21T23:10:47Z</cp:lastPrinted>
  <dcterms:created xsi:type="dcterms:W3CDTF">2018-10-05T16:35:28Z</dcterms:created>
  <dcterms:modified xsi:type="dcterms:W3CDTF">2024-05-08T20:09:36Z</dcterms:modified>
  <cp:category/>
</cp:coreProperties>
</file>